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1" r:id="rId4"/>
    <p:sldMasterId id="2147483653" r:id="rId5"/>
  </p:sldMasterIdLst>
  <p:notesMasterIdLst>
    <p:notesMasterId r:id="rId45"/>
  </p:notesMasterIdLst>
  <p:sldIdLst>
    <p:sldId id="257" r:id="rId6"/>
    <p:sldId id="414" r:id="rId7"/>
    <p:sldId id="415" r:id="rId8"/>
    <p:sldId id="637" r:id="rId9"/>
    <p:sldId id="413" r:id="rId10"/>
    <p:sldId id="746" r:id="rId11"/>
    <p:sldId id="417" r:id="rId12"/>
    <p:sldId id="551" r:id="rId13"/>
    <p:sldId id="748" r:id="rId14"/>
    <p:sldId id="749" r:id="rId15"/>
    <p:sldId id="750" r:id="rId16"/>
    <p:sldId id="733" r:id="rId17"/>
    <p:sldId id="732" r:id="rId18"/>
    <p:sldId id="552" r:id="rId19"/>
    <p:sldId id="418" r:id="rId20"/>
    <p:sldId id="734" r:id="rId21"/>
    <p:sldId id="638" r:id="rId22"/>
    <p:sldId id="745" r:id="rId23"/>
    <p:sldId id="735" r:id="rId24"/>
    <p:sldId id="739" r:id="rId25"/>
    <p:sldId id="741" r:id="rId26"/>
    <p:sldId id="742" r:id="rId27"/>
    <p:sldId id="639" r:id="rId28"/>
    <p:sldId id="751" r:id="rId29"/>
    <p:sldId id="640" r:id="rId30"/>
    <p:sldId id="752" r:id="rId31"/>
    <p:sldId id="643" r:id="rId32"/>
    <p:sldId id="644" r:id="rId33"/>
    <p:sldId id="753" r:id="rId34"/>
    <p:sldId id="645" r:id="rId35"/>
    <p:sldId id="646" r:id="rId36"/>
    <p:sldId id="648" r:id="rId37"/>
    <p:sldId id="649" r:id="rId38"/>
    <p:sldId id="754" r:id="rId39"/>
    <p:sldId id="755" r:id="rId40"/>
    <p:sldId id="527" r:id="rId41"/>
    <p:sldId id="743" r:id="rId42"/>
    <p:sldId id="744" r:id="rId43"/>
    <p:sldId id="555" r:id="rId4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th Keehn" initials="BK"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CCCC"/>
    <a:srgbClr val="FDC82F"/>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4" autoAdjust="0"/>
    <p:restoredTop sz="76109" autoAdjust="0"/>
  </p:normalViewPr>
  <p:slideViewPr>
    <p:cSldViewPr>
      <p:cViewPr varScale="1">
        <p:scale>
          <a:sx n="86" d="100"/>
          <a:sy n="86" d="100"/>
        </p:scale>
        <p:origin x="1472"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commentAuthors" Target="commentAuthor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D013E8-9759-5549-8D61-C53A86DD94B3}" type="doc">
      <dgm:prSet loTypeId="urn:microsoft.com/office/officeart/2005/8/layout/cycle1" loCatId="" qsTypeId="urn:microsoft.com/office/officeart/2005/8/quickstyle/simple1" qsCatId="simple" csTypeId="urn:microsoft.com/office/officeart/2005/8/colors/accent4_2" csCatId="accent4" phldr="1"/>
      <dgm:spPr/>
      <dgm:t>
        <a:bodyPr/>
        <a:lstStyle/>
        <a:p>
          <a:endParaRPr lang="en-US"/>
        </a:p>
      </dgm:t>
    </dgm:pt>
    <dgm:pt modelId="{33B17E80-D58A-5842-A745-94A06ECC0D90}">
      <dgm:prSet phldrT="[Text]"/>
      <dgm:spPr/>
      <dgm:t>
        <a:bodyPr/>
        <a:lstStyle/>
        <a:p>
          <a:r>
            <a:rPr lang="en-US"/>
            <a:t>Increase in parents stress</a:t>
          </a:r>
        </a:p>
      </dgm:t>
    </dgm:pt>
    <dgm:pt modelId="{512FEA16-0B20-0B4D-B3AA-D34948A81DB3}" type="parTrans" cxnId="{E858320C-30D3-8041-93AE-AC5F6F0D2E9A}">
      <dgm:prSet/>
      <dgm:spPr/>
      <dgm:t>
        <a:bodyPr/>
        <a:lstStyle/>
        <a:p>
          <a:endParaRPr lang="en-US"/>
        </a:p>
      </dgm:t>
    </dgm:pt>
    <dgm:pt modelId="{D7F7B574-5A98-1A4C-9A52-AA271BDB1409}" type="sibTrans" cxnId="{E858320C-30D3-8041-93AE-AC5F6F0D2E9A}">
      <dgm:prSet/>
      <dgm:spPr>
        <a:solidFill>
          <a:srgbClr val="00A8AA"/>
        </a:solidFill>
      </dgm:spPr>
      <dgm:t>
        <a:bodyPr/>
        <a:lstStyle/>
        <a:p>
          <a:endParaRPr lang="en-US"/>
        </a:p>
      </dgm:t>
    </dgm:pt>
    <dgm:pt modelId="{D8AF5018-7731-3F42-ADA4-7E879248DFD7}">
      <dgm:prSet phldrT="[Text]"/>
      <dgm:spPr/>
      <dgm:t>
        <a:bodyPr/>
        <a:lstStyle/>
        <a:p>
          <a:r>
            <a:rPr lang="en-US"/>
            <a:t>Increase in children's stress</a:t>
          </a:r>
        </a:p>
      </dgm:t>
    </dgm:pt>
    <dgm:pt modelId="{2A748E0F-89DD-E040-A940-345604F5D7C0}" type="parTrans" cxnId="{6B917A47-3EAA-A44D-BD16-D8C726A1BE4F}">
      <dgm:prSet/>
      <dgm:spPr/>
      <dgm:t>
        <a:bodyPr/>
        <a:lstStyle/>
        <a:p>
          <a:endParaRPr lang="en-US"/>
        </a:p>
      </dgm:t>
    </dgm:pt>
    <dgm:pt modelId="{1EE8DA4E-6096-CE43-9CA7-87E9848D8E13}" type="sibTrans" cxnId="{6B917A47-3EAA-A44D-BD16-D8C726A1BE4F}">
      <dgm:prSet/>
      <dgm:spPr>
        <a:solidFill>
          <a:srgbClr val="00A8AA"/>
        </a:solidFill>
      </dgm:spPr>
      <dgm:t>
        <a:bodyPr/>
        <a:lstStyle/>
        <a:p>
          <a:endParaRPr lang="en-US"/>
        </a:p>
      </dgm:t>
    </dgm:pt>
    <dgm:pt modelId="{49E430D6-88A7-0442-82CE-C11D74DB9021}">
      <dgm:prSet phldrT="[Text]"/>
      <dgm:spPr/>
      <dgm:t>
        <a:bodyPr/>
        <a:lstStyle/>
        <a:p>
          <a:r>
            <a:rPr lang="en-US"/>
            <a:t>Increase in children's misbehavior</a:t>
          </a:r>
        </a:p>
      </dgm:t>
    </dgm:pt>
    <dgm:pt modelId="{E7132C83-DB1E-0248-B4A6-4404ABB1690F}" type="parTrans" cxnId="{98CC020F-81CE-5C42-A10E-FD4385EB5E70}">
      <dgm:prSet/>
      <dgm:spPr/>
      <dgm:t>
        <a:bodyPr/>
        <a:lstStyle/>
        <a:p>
          <a:endParaRPr lang="en-US"/>
        </a:p>
      </dgm:t>
    </dgm:pt>
    <dgm:pt modelId="{DA4931E4-D0B6-A64C-98EC-C89221582DC1}" type="sibTrans" cxnId="{98CC020F-81CE-5C42-A10E-FD4385EB5E70}">
      <dgm:prSet/>
      <dgm:spPr>
        <a:solidFill>
          <a:srgbClr val="00A8AA"/>
        </a:solidFill>
      </dgm:spPr>
      <dgm:t>
        <a:bodyPr/>
        <a:lstStyle/>
        <a:p>
          <a:endParaRPr lang="en-US"/>
        </a:p>
      </dgm:t>
    </dgm:pt>
    <dgm:pt modelId="{0A115A00-6748-FE47-9CBC-52CF30BF4FE5}" type="pres">
      <dgm:prSet presAssocID="{7FD013E8-9759-5549-8D61-C53A86DD94B3}" presName="cycle" presStyleCnt="0">
        <dgm:presLayoutVars>
          <dgm:dir/>
          <dgm:resizeHandles val="exact"/>
        </dgm:presLayoutVars>
      </dgm:prSet>
      <dgm:spPr/>
    </dgm:pt>
    <dgm:pt modelId="{CA1DBC67-B144-8643-9EA1-D7B13E59B69A}" type="pres">
      <dgm:prSet presAssocID="{33B17E80-D58A-5842-A745-94A06ECC0D90}" presName="dummy" presStyleCnt="0"/>
      <dgm:spPr/>
    </dgm:pt>
    <dgm:pt modelId="{E85D5EDE-EC95-6948-889C-CF581EE08279}" type="pres">
      <dgm:prSet presAssocID="{33B17E80-D58A-5842-A745-94A06ECC0D90}" presName="node" presStyleLbl="revTx" presStyleIdx="0" presStyleCnt="3">
        <dgm:presLayoutVars>
          <dgm:bulletEnabled val="1"/>
        </dgm:presLayoutVars>
      </dgm:prSet>
      <dgm:spPr/>
    </dgm:pt>
    <dgm:pt modelId="{4211C60F-4270-BE4B-861E-7E54FAE54E4C}" type="pres">
      <dgm:prSet presAssocID="{D7F7B574-5A98-1A4C-9A52-AA271BDB1409}" presName="sibTrans" presStyleLbl="node1" presStyleIdx="0" presStyleCnt="3"/>
      <dgm:spPr/>
    </dgm:pt>
    <dgm:pt modelId="{EBD30411-6F3F-3C4F-8522-3CA0BBF18AB0}" type="pres">
      <dgm:prSet presAssocID="{D8AF5018-7731-3F42-ADA4-7E879248DFD7}" presName="dummy" presStyleCnt="0"/>
      <dgm:spPr/>
    </dgm:pt>
    <dgm:pt modelId="{3E814075-B5EA-554A-8A68-44DF89E85541}" type="pres">
      <dgm:prSet presAssocID="{D8AF5018-7731-3F42-ADA4-7E879248DFD7}" presName="node" presStyleLbl="revTx" presStyleIdx="1" presStyleCnt="3">
        <dgm:presLayoutVars>
          <dgm:bulletEnabled val="1"/>
        </dgm:presLayoutVars>
      </dgm:prSet>
      <dgm:spPr/>
    </dgm:pt>
    <dgm:pt modelId="{43837310-BDC9-AA49-985D-8069E23117B7}" type="pres">
      <dgm:prSet presAssocID="{1EE8DA4E-6096-CE43-9CA7-87E9848D8E13}" presName="sibTrans" presStyleLbl="node1" presStyleIdx="1" presStyleCnt="3"/>
      <dgm:spPr/>
    </dgm:pt>
    <dgm:pt modelId="{9E0D2BE1-EED5-5040-A59D-B36A5BBE5C06}" type="pres">
      <dgm:prSet presAssocID="{49E430D6-88A7-0442-82CE-C11D74DB9021}" presName="dummy" presStyleCnt="0"/>
      <dgm:spPr/>
    </dgm:pt>
    <dgm:pt modelId="{5ACC5F76-407E-AA48-9805-74B26D511C31}" type="pres">
      <dgm:prSet presAssocID="{49E430D6-88A7-0442-82CE-C11D74DB9021}" presName="node" presStyleLbl="revTx" presStyleIdx="2" presStyleCnt="3">
        <dgm:presLayoutVars>
          <dgm:bulletEnabled val="1"/>
        </dgm:presLayoutVars>
      </dgm:prSet>
      <dgm:spPr/>
    </dgm:pt>
    <dgm:pt modelId="{7EEC0A97-23AA-E745-AADB-C6B4EEA6B8DC}" type="pres">
      <dgm:prSet presAssocID="{DA4931E4-D0B6-A64C-98EC-C89221582DC1}" presName="sibTrans" presStyleLbl="node1" presStyleIdx="2" presStyleCnt="3"/>
      <dgm:spPr/>
    </dgm:pt>
  </dgm:ptLst>
  <dgm:cxnLst>
    <dgm:cxn modelId="{E858320C-30D3-8041-93AE-AC5F6F0D2E9A}" srcId="{7FD013E8-9759-5549-8D61-C53A86DD94B3}" destId="{33B17E80-D58A-5842-A745-94A06ECC0D90}" srcOrd="0" destOrd="0" parTransId="{512FEA16-0B20-0B4D-B3AA-D34948A81DB3}" sibTransId="{D7F7B574-5A98-1A4C-9A52-AA271BDB1409}"/>
    <dgm:cxn modelId="{98CC020F-81CE-5C42-A10E-FD4385EB5E70}" srcId="{7FD013E8-9759-5549-8D61-C53A86DD94B3}" destId="{49E430D6-88A7-0442-82CE-C11D74DB9021}" srcOrd="2" destOrd="0" parTransId="{E7132C83-DB1E-0248-B4A6-4404ABB1690F}" sibTransId="{DA4931E4-D0B6-A64C-98EC-C89221582DC1}"/>
    <dgm:cxn modelId="{9B5BD846-B0F7-C343-B316-8E3A055B29A3}" type="presOf" srcId="{7FD013E8-9759-5549-8D61-C53A86DD94B3}" destId="{0A115A00-6748-FE47-9CBC-52CF30BF4FE5}" srcOrd="0" destOrd="0" presId="urn:microsoft.com/office/officeart/2005/8/layout/cycle1"/>
    <dgm:cxn modelId="{6B917A47-3EAA-A44D-BD16-D8C726A1BE4F}" srcId="{7FD013E8-9759-5549-8D61-C53A86DD94B3}" destId="{D8AF5018-7731-3F42-ADA4-7E879248DFD7}" srcOrd="1" destOrd="0" parTransId="{2A748E0F-89DD-E040-A940-345604F5D7C0}" sibTransId="{1EE8DA4E-6096-CE43-9CA7-87E9848D8E13}"/>
    <dgm:cxn modelId="{A2E5F15B-503C-5F4B-BB16-6CF0F4143D9A}" type="presOf" srcId="{D7F7B574-5A98-1A4C-9A52-AA271BDB1409}" destId="{4211C60F-4270-BE4B-861E-7E54FAE54E4C}" srcOrd="0" destOrd="0" presId="urn:microsoft.com/office/officeart/2005/8/layout/cycle1"/>
    <dgm:cxn modelId="{6B1F1782-DAAD-C644-B0BE-6E265143B9B4}" type="presOf" srcId="{1EE8DA4E-6096-CE43-9CA7-87E9848D8E13}" destId="{43837310-BDC9-AA49-985D-8069E23117B7}" srcOrd="0" destOrd="0" presId="urn:microsoft.com/office/officeart/2005/8/layout/cycle1"/>
    <dgm:cxn modelId="{C27500A3-77EE-C543-BC46-35FE8D4CC03A}" type="presOf" srcId="{49E430D6-88A7-0442-82CE-C11D74DB9021}" destId="{5ACC5F76-407E-AA48-9805-74B26D511C31}" srcOrd="0" destOrd="0" presId="urn:microsoft.com/office/officeart/2005/8/layout/cycle1"/>
    <dgm:cxn modelId="{157A34AE-4637-254B-AEA0-25938B58B453}" type="presOf" srcId="{D8AF5018-7731-3F42-ADA4-7E879248DFD7}" destId="{3E814075-B5EA-554A-8A68-44DF89E85541}" srcOrd="0" destOrd="0" presId="urn:microsoft.com/office/officeart/2005/8/layout/cycle1"/>
    <dgm:cxn modelId="{60CD82C5-B04D-5745-9FFA-2E0B8041D5B9}" type="presOf" srcId="{33B17E80-D58A-5842-A745-94A06ECC0D90}" destId="{E85D5EDE-EC95-6948-889C-CF581EE08279}" srcOrd="0" destOrd="0" presId="urn:microsoft.com/office/officeart/2005/8/layout/cycle1"/>
    <dgm:cxn modelId="{376FB5D7-16D1-4C4B-AE52-7215DC3D9B98}" type="presOf" srcId="{DA4931E4-D0B6-A64C-98EC-C89221582DC1}" destId="{7EEC0A97-23AA-E745-AADB-C6B4EEA6B8DC}" srcOrd="0" destOrd="0" presId="urn:microsoft.com/office/officeart/2005/8/layout/cycle1"/>
    <dgm:cxn modelId="{9954808B-6163-6145-99CD-1EAF1983CE3D}" type="presParOf" srcId="{0A115A00-6748-FE47-9CBC-52CF30BF4FE5}" destId="{CA1DBC67-B144-8643-9EA1-D7B13E59B69A}" srcOrd="0" destOrd="0" presId="urn:microsoft.com/office/officeart/2005/8/layout/cycle1"/>
    <dgm:cxn modelId="{A4E1F674-C89C-8E47-A459-8C2F1AE97911}" type="presParOf" srcId="{0A115A00-6748-FE47-9CBC-52CF30BF4FE5}" destId="{E85D5EDE-EC95-6948-889C-CF581EE08279}" srcOrd="1" destOrd="0" presId="urn:microsoft.com/office/officeart/2005/8/layout/cycle1"/>
    <dgm:cxn modelId="{5746C345-E0C3-D840-B847-147D7A9DFAA7}" type="presParOf" srcId="{0A115A00-6748-FE47-9CBC-52CF30BF4FE5}" destId="{4211C60F-4270-BE4B-861E-7E54FAE54E4C}" srcOrd="2" destOrd="0" presId="urn:microsoft.com/office/officeart/2005/8/layout/cycle1"/>
    <dgm:cxn modelId="{E1219492-9402-E14E-91E0-8FDC3F68A135}" type="presParOf" srcId="{0A115A00-6748-FE47-9CBC-52CF30BF4FE5}" destId="{EBD30411-6F3F-3C4F-8522-3CA0BBF18AB0}" srcOrd="3" destOrd="0" presId="urn:microsoft.com/office/officeart/2005/8/layout/cycle1"/>
    <dgm:cxn modelId="{40CBE0CF-F6D1-BE4E-AF73-0B7A4DEF2439}" type="presParOf" srcId="{0A115A00-6748-FE47-9CBC-52CF30BF4FE5}" destId="{3E814075-B5EA-554A-8A68-44DF89E85541}" srcOrd="4" destOrd="0" presId="urn:microsoft.com/office/officeart/2005/8/layout/cycle1"/>
    <dgm:cxn modelId="{02A80A73-E883-9A4A-A503-BC04CF9ADF8D}" type="presParOf" srcId="{0A115A00-6748-FE47-9CBC-52CF30BF4FE5}" destId="{43837310-BDC9-AA49-985D-8069E23117B7}" srcOrd="5" destOrd="0" presId="urn:microsoft.com/office/officeart/2005/8/layout/cycle1"/>
    <dgm:cxn modelId="{209FADE2-BC8A-9345-B190-67B4C92B0CA8}" type="presParOf" srcId="{0A115A00-6748-FE47-9CBC-52CF30BF4FE5}" destId="{9E0D2BE1-EED5-5040-A59D-B36A5BBE5C06}" srcOrd="6" destOrd="0" presId="urn:microsoft.com/office/officeart/2005/8/layout/cycle1"/>
    <dgm:cxn modelId="{B1499D24-67BC-7444-AF59-F86F4CDE1D60}" type="presParOf" srcId="{0A115A00-6748-FE47-9CBC-52CF30BF4FE5}" destId="{5ACC5F76-407E-AA48-9805-74B26D511C31}" srcOrd="7" destOrd="0" presId="urn:microsoft.com/office/officeart/2005/8/layout/cycle1"/>
    <dgm:cxn modelId="{4FB1ECE7-1B9C-1D45-800E-E70540BD735A}" type="presParOf" srcId="{0A115A00-6748-FE47-9CBC-52CF30BF4FE5}" destId="{7EEC0A97-23AA-E745-AADB-C6B4EEA6B8DC}"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5D5EDE-EC95-6948-889C-CF581EE08279}">
      <dsp:nvSpPr>
        <dsp:cNvPr id="0" name=""/>
        <dsp:cNvSpPr/>
      </dsp:nvSpPr>
      <dsp:spPr>
        <a:xfrm>
          <a:off x="3924839" y="218853"/>
          <a:ext cx="1121122" cy="1121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a:t>Increase in parents stress</a:t>
          </a:r>
        </a:p>
      </dsp:txBody>
      <dsp:txXfrm>
        <a:off x="3924839" y="218853"/>
        <a:ext cx="1121122" cy="1121122"/>
      </dsp:txXfrm>
    </dsp:sp>
    <dsp:sp modelId="{4211C60F-4270-BE4B-861E-7E54FAE54E4C}">
      <dsp:nvSpPr>
        <dsp:cNvPr id="0" name=""/>
        <dsp:cNvSpPr/>
      </dsp:nvSpPr>
      <dsp:spPr>
        <a:xfrm>
          <a:off x="2218618" y="-1344"/>
          <a:ext cx="2649363" cy="2649363"/>
        </a:xfrm>
        <a:prstGeom prst="circularArrow">
          <a:avLst>
            <a:gd name="adj1" fmla="val 8252"/>
            <a:gd name="adj2" fmla="val 576398"/>
            <a:gd name="adj3" fmla="val 2962571"/>
            <a:gd name="adj4" fmla="val 52583"/>
            <a:gd name="adj5" fmla="val 9627"/>
          </a:avLst>
        </a:prstGeom>
        <a:solidFill>
          <a:srgbClr val="00A8A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814075-B5EA-554A-8A68-44DF89E85541}">
      <dsp:nvSpPr>
        <dsp:cNvPr id="0" name=""/>
        <dsp:cNvSpPr/>
      </dsp:nvSpPr>
      <dsp:spPr>
        <a:xfrm>
          <a:off x="2982738" y="1850620"/>
          <a:ext cx="1121122" cy="1121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a:t>Increase in children's stress</a:t>
          </a:r>
        </a:p>
      </dsp:txBody>
      <dsp:txXfrm>
        <a:off x="2982738" y="1850620"/>
        <a:ext cx="1121122" cy="1121122"/>
      </dsp:txXfrm>
    </dsp:sp>
    <dsp:sp modelId="{43837310-BDC9-AA49-985D-8069E23117B7}">
      <dsp:nvSpPr>
        <dsp:cNvPr id="0" name=""/>
        <dsp:cNvSpPr/>
      </dsp:nvSpPr>
      <dsp:spPr>
        <a:xfrm>
          <a:off x="2218618" y="-1344"/>
          <a:ext cx="2649363" cy="2649363"/>
        </a:xfrm>
        <a:prstGeom prst="circularArrow">
          <a:avLst>
            <a:gd name="adj1" fmla="val 8252"/>
            <a:gd name="adj2" fmla="val 576398"/>
            <a:gd name="adj3" fmla="val 10171019"/>
            <a:gd name="adj4" fmla="val 7261032"/>
            <a:gd name="adj5" fmla="val 9627"/>
          </a:avLst>
        </a:prstGeom>
        <a:solidFill>
          <a:srgbClr val="00A8A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CC5F76-407E-AA48-9805-74B26D511C31}">
      <dsp:nvSpPr>
        <dsp:cNvPr id="0" name=""/>
        <dsp:cNvSpPr/>
      </dsp:nvSpPr>
      <dsp:spPr>
        <a:xfrm>
          <a:off x="2040637" y="218853"/>
          <a:ext cx="1121122" cy="1121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a:t>Increase in children's misbehavior</a:t>
          </a:r>
        </a:p>
      </dsp:txBody>
      <dsp:txXfrm>
        <a:off x="2040637" y="218853"/>
        <a:ext cx="1121122" cy="1121122"/>
      </dsp:txXfrm>
    </dsp:sp>
    <dsp:sp modelId="{7EEC0A97-23AA-E745-AADB-C6B4EEA6B8DC}">
      <dsp:nvSpPr>
        <dsp:cNvPr id="0" name=""/>
        <dsp:cNvSpPr/>
      </dsp:nvSpPr>
      <dsp:spPr>
        <a:xfrm>
          <a:off x="2218618" y="-1344"/>
          <a:ext cx="2649363" cy="2649363"/>
        </a:xfrm>
        <a:prstGeom prst="circularArrow">
          <a:avLst>
            <a:gd name="adj1" fmla="val 8252"/>
            <a:gd name="adj2" fmla="val 576398"/>
            <a:gd name="adj3" fmla="val 16855521"/>
            <a:gd name="adj4" fmla="val 14968081"/>
            <a:gd name="adj5" fmla="val 9627"/>
          </a:avLst>
        </a:prstGeom>
        <a:solidFill>
          <a:srgbClr val="00A8A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5124"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1229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4FC8E043-22A8-1E4D-AA76-7CFE5802A769}" type="slidenum">
              <a:rPr lang="en-US"/>
              <a:pPr>
                <a:defRPr/>
              </a:pPr>
              <a:t>‹#›</a:t>
            </a:fld>
            <a:endParaRPr lang="en-US"/>
          </a:p>
        </p:txBody>
      </p:sp>
    </p:spTree>
    <p:extLst>
      <p:ext uri="{BB962C8B-B14F-4D97-AF65-F5344CB8AC3E}">
        <p14:creationId xmlns:p14="http://schemas.microsoft.com/office/powerpoint/2010/main" val="907681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1pPr>
    <a:lvl2pPr marL="4572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2pPr>
    <a:lvl3pPr marL="9144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3pPr>
    <a:lvl4pPr marL="13716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4pPr>
    <a:lvl5pPr marL="18288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E3DC40F-7810-C149-A9B5-B07C8A70821E}" type="slidenum">
              <a:rPr lang="en-US" sz="1200"/>
              <a:pPr/>
              <a:t>1</a:t>
            </a:fld>
            <a:endParaRPr lang="en-US" sz="1200"/>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Arial" charset="0"/>
              <a:ea typeface="ヒラギノ角ゴ Pro W3" charset="0"/>
              <a:cs typeface="ヒラギノ角ゴ Pro W3" charset="0"/>
            </a:endParaRPr>
          </a:p>
        </p:txBody>
      </p:sp>
    </p:spTree>
    <p:extLst>
      <p:ext uri="{BB962C8B-B14F-4D97-AF65-F5344CB8AC3E}">
        <p14:creationId xmlns:p14="http://schemas.microsoft.com/office/powerpoint/2010/main" val="1752646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Section 1.2 </a:t>
            </a:r>
            <a:r>
              <a:rPr lang="en-US" dirty="0">
                <a:latin typeface="Arial" charset="0"/>
                <a:ea typeface="ヒラギノ角ゴ Pro W3" charset="0"/>
                <a:cs typeface="ヒラギノ角ゴ Pro W3" charset="0"/>
              </a:rPr>
              <a:t>Introduction to the parenting skills intervention </a:t>
            </a:r>
            <a:r>
              <a:rPr lang="en-US" dirty="0"/>
              <a:t>of </a:t>
            </a:r>
            <a:r>
              <a:rPr lang="en-US" dirty="0" err="1"/>
              <a:t>ToT</a:t>
            </a:r>
            <a:r>
              <a:rPr lang="en-US" dirty="0"/>
              <a:t> manual</a:t>
            </a:r>
            <a:r>
              <a:rPr lang="en-US" baseline="0" dirty="0"/>
              <a:t> </a:t>
            </a:r>
          </a:p>
          <a:p>
            <a:endParaRPr lang="en-GB" dirty="0"/>
          </a:p>
        </p:txBody>
      </p:sp>
      <p:sp>
        <p:nvSpPr>
          <p:cNvPr id="4" name="Slide Number Placeholder 3"/>
          <p:cNvSpPr>
            <a:spLocks noGrp="1"/>
          </p:cNvSpPr>
          <p:nvPr>
            <p:ph type="sldNum" sz="quarter" idx="5"/>
          </p:nvPr>
        </p:nvSpPr>
        <p:spPr/>
        <p:txBody>
          <a:bodyPr/>
          <a:lstStyle/>
          <a:p>
            <a:pPr>
              <a:defRPr/>
            </a:pPr>
            <a:fld id="{4FC8E043-22A8-1E4D-AA76-7CFE5802A769}" type="slidenum">
              <a:rPr lang="en-US" smtClean="0"/>
              <a:pPr>
                <a:defRPr/>
              </a:pPr>
              <a:t>10</a:t>
            </a:fld>
            <a:endParaRPr lang="en-US"/>
          </a:p>
        </p:txBody>
      </p:sp>
    </p:spTree>
    <p:extLst>
      <p:ext uri="{BB962C8B-B14F-4D97-AF65-F5344CB8AC3E}">
        <p14:creationId xmlns:p14="http://schemas.microsoft.com/office/powerpoint/2010/main" val="1375902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Section 1.2 </a:t>
            </a:r>
            <a:r>
              <a:rPr lang="en-US" dirty="0">
                <a:latin typeface="Arial" charset="0"/>
                <a:ea typeface="ヒラギノ角ゴ Pro W3" charset="0"/>
                <a:cs typeface="ヒラギノ角ゴ Pro W3" charset="0"/>
              </a:rPr>
              <a:t>Introduction to the parenting skills intervention </a:t>
            </a:r>
            <a:r>
              <a:rPr lang="en-US" dirty="0"/>
              <a:t>of </a:t>
            </a:r>
            <a:r>
              <a:rPr lang="en-US" dirty="0" err="1"/>
              <a:t>ToT</a:t>
            </a:r>
            <a:r>
              <a:rPr lang="en-US" dirty="0"/>
              <a:t> manual</a:t>
            </a:r>
            <a:r>
              <a:rPr lang="en-US" baseline="0" dirty="0"/>
              <a:t> </a:t>
            </a:r>
          </a:p>
          <a:p>
            <a:endParaRPr lang="en-GB" dirty="0"/>
          </a:p>
        </p:txBody>
      </p:sp>
      <p:sp>
        <p:nvSpPr>
          <p:cNvPr id="4" name="Slide Number Placeholder 3"/>
          <p:cNvSpPr>
            <a:spLocks noGrp="1"/>
          </p:cNvSpPr>
          <p:nvPr>
            <p:ph type="sldNum" sz="quarter" idx="5"/>
          </p:nvPr>
        </p:nvSpPr>
        <p:spPr/>
        <p:txBody>
          <a:bodyPr/>
          <a:lstStyle/>
          <a:p>
            <a:pPr>
              <a:defRPr/>
            </a:pPr>
            <a:fld id="{4FC8E043-22A8-1E4D-AA76-7CFE5802A769}" type="slidenum">
              <a:rPr lang="en-US" smtClean="0"/>
              <a:pPr>
                <a:defRPr/>
              </a:pPr>
              <a:t>11</a:t>
            </a:fld>
            <a:endParaRPr lang="en-US"/>
          </a:p>
        </p:txBody>
      </p:sp>
    </p:spTree>
    <p:extLst>
      <p:ext uri="{BB962C8B-B14F-4D97-AF65-F5344CB8AC3E}">
        <p14:creationId xmlns:p14="http://schemas.microsoft.com/office/powerpoint/2010/main" val="3811118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1.2 </a:t>
            </a:r>
            <a:r>
              <a:rPr lang="en-US" dirty="0">
                <a:latin typeface="Arial" charset="0"/>
                <a:ea typeface="ヒラギノ角ゴ Pro W3" charset="0"/>
                <a:cs typeface="ヒラギノ角ゴ Pro W3" charset="0"/>
              </a:rPr>
              <a:t>Introduction to the parenting skills intervention </a:t>
            </a:r>
            <a:r>
              <a:rPr lang="en-US" dirty="0"/>
              <a:t>of </a:t>
            </a:r>
            <a:r>
              <a:rPr lang="en-US" dirty="0" err="1"/>
              <a:t>ToT</a:t>
            </a:r>
            <a:r>
              <a:rPr lang="en-US" dirty="0"/>
              <a:t> manual</a:t>
            </a:r>
            <a:r>
              <a:rPr lang="en-US" baseline="0" dirty="0"/>
              <a:t>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12</a:t>
            </a:fld>
            <a:endParaRPr lang="en-US"/>
          </a:p>
        </p:txBody>
      </p:sp>
    </p:spTree>
    <p:extLst>
      <p:ext uri="{BB962C8B-B14F-4D97-AF65-F5344CB8AC3E}">
        <p14:creationId xmlns:p14="http://schemas.microsoft.com/office/powerpoint/2010/main" val="3596718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13</a:t>
            </a:fld>
            <a:endParaRPr lang="en-US"/>
          </a:p>
        </p:txBody>
      </p:sp>
    </p:spTree>
    <p:extLst>
      <p:ext uri="{BB962C8B-B14F-4D97-AF65-F5344CB8AC3E}">
        <p14:creationId xmlns:p14="http://schemas.microsoft.com/office/powerpoint/2010/main" val="34957576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Goes with section 1.4 What science says about positive parenting  in </a:t>
            </a:r>
            <a:r>
              <a:rPr lang="en-US" dirty="0" err="1"/>
              <a:t>ToT</a:t>
            </a:r>
            <a:r>
              <a:rPr lang="en-US" dirty="0"/>
              <a:t> manual. </a:t>
            </a:r>
          </a:p>
          <a:p>
            <a:pPr marL="0" indent="0">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fr-FR" sz="120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14</a:t>
            </a:fld>
            <a:endParaRPr lang="en-US"/>
          </a:p>
        </p:txBody>
      </p:sp>
    </p:spTree>
    <p:extLst>
      <p:ext uri="{BB962C8B-B14F-4D97-AF65-F5344CB8AC3E}">
        <p14:creationId xmlns:p14="http://schemas.microsoft.com/office/powerpoint/2010/main" val="5650228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t>Goes with section 1.4 What science says about positive parenting  in </a:t>
            </a:r>
            <a:r>
              <a:rPr lang="en-US" dirty="0" err="1"/>
              <a:t>ToT</a:t>
            </a:r>
            <a:r>
              <a:rPr lang="en-US" dirty="0"/>
              <a:t> manual. </a:t>
            </a:r>
          </a:p>
          <a:p>
            <a:endParaRPr lang="en-US" baseline="0" dirty="0">
              <a:latin typeface="Arial" charset="0"/>
              <a:ea typeface="ヒラギノ角ゴ Pro W3" charset="0"/>
              <a:cs typeface="ヒラギノ角ゴ Pro W3" charset="0"/>
            </a:endParaRPr>
          </a:p>
          <a:p>
            <a:r>
              <a:rPr lang="en-US" dirty="0">
                <a:latin typeface="Arial" charset="0"/>
                <a:ea typeface="ヒラギノ角ゴ Pro W3" charset="0"/>
                <a:cs typeface="ヒラギノ角ゴ Pro W3" charset="0"/>
              </a:rPr>
              <a:t>Neurology, psychology, nutrition, mental and public health, sociology…</a:t>
            </a:r>
          </a:p>
          <a:p>
            <a:endParaRPr lang="en-US" dirty="0">
              <a:latin typeface="Arial" charset="0"/>
              <a:ea typeface="ヒラギノ角ゴ Pro W3" charset="0"/>
              <a:cs typeface="ヒラギノ角ゴ Pro W3" charset="0"/>
            </a:endParaRPr>
          </a:p>
          <a:p>
            <a:r>
              <a:rPr lang="en-US" dirty="0">
                <a:latin typeface="Arial" charset="0"/>
                <a:ea typeface="ヒラギノ角ゴ Pro W3" charset="0"/>
                <a:cs typeface="ヒラギノ角ゴ Pro W3" charset="0"/>
              </a:rPr>
              <a:t>Parents who support their children and show affection, supervise and provide them with safe discipline, influence their children’s healthy development and well-being. </a:t>
            </a:r>
          </a:p>
          <a:p>
            <a:r>
              <a:rPr lang="en-US" dirty="0">
                <a:latin typeface="Arial" charset="0"/>
                <a:ea typeface="ヒラギノ角ゴ Pro W3" charset="0"/>
                <a:cs typeface="ヒラギノ角ゴ Pro W3" charset="0"/>
              </a:rPr>
              <a:t>Peaceful, non-violent homes allow for more supportive and nurturing parent–child relationships that help children become good students and productive community members. </a:t>
            </a:r>
          </a:p>
          <a:p>
            <a:endParaRPr lang="en-US" dirty="0">
              <a:latin typeface="Arial" charset="0"/>
              <a:ea typeface="ヒラギノ角ゴ Pro W3" charset="0"/>
              <a:cs typeface="ヒラギノ角ゴ Pro W3" charset="0"/>
            </a:endParaRPr>
          </a:p>
          <a:p>
            <a:r>
              <a:rPr lang="en-US" b="1" dirty="0">
                <a:latin typeface="Arial" charset="0"/>
                <a:ea typeface="ヒラギノ角ゴ Pro W3" charset="0"/>
                <a:cs typeface="ヒラギノ角ゴ Pro W3" charset="0"/>
              </a:rPr>
              <a:t>A child’s early years are critical for both brain development and building a foundation of emotional security and parents play a critical part in helping their children achieve healthy brain development and security. </a:t>
            </a:r>
            <a:endParaRPr lang="en-US" dirty="0">
              <a:latin typeface="Arial" charset="0"/>
              <a:ea typeface="ヒラギノ角ゴ Pro W3" charset="0"/>
              <a:cs typeface="ヒラギノ角ゴ Pro W3" charset="0"/>
            </a:endParaRPr>
          </a:p>
          <a:p>
            <a:endParaRPr lang="en-US" sz="800" dirty="0">
              <a:latin typeface="Arial" charset="0"/>
              <a:ea typeface="ヒラギノ角ゴ Pro W3" charset="0"/>
              <a:cs typeface="ヒラギノ角ゴ Pro W3" charset="0"/>
            </a:endParaRPr>
          </a:p>
          <a:p>
            <a:endParaRPr lang="en-US" sz="800" dirty="0">
              <a:latin typeface="Arial" charset="0"/>
              <a:ea typeface="ヒラギノ角ゴ Pro W3" charset="0"/>
              <a:cs typeface="ヒラギノ角ゴ Pro W3" charset="0"/>
            </a:endParaRPr>
          </a:p>
          <a:p>
            <a:r>
              <a:rPr lang="en-US" sz="800" dirty="0">
                <a:latin typeface="Arial" charset="0"/>
                <a:ea typeface="ヒラギノ角ゴ Pro W3" charset="0"/>
                <a:cs typeface="ヒラギノ角ゴ Pro W3" charset="0"/>
              </a:rPr>
              <a:t>MRDC (2013) Strengthening Low-Income Families: A Research Agenda for Parenting, Relationship, and Fatherhood Programs. Available at: http://</a:t>
            </a:r>
            <a:r>
              <a:rPr lang="en-US" sz="800" dirty="0" err="1">
                <a:latin typeface="Arial" charset="0"/>
                <a:ea typeface="ヒラギノ角ゴ Pro W3" charset="0"/>
                <a:cs typeface="ヒラギノ角ゴ Pro W3" charset="0"/>
              </a:rPr>
              <a:t>www.mdrc.org</a:t>
            </a:r>
            <a:r>
              <a:rPr lang="en-US" sz="800" dirty="0">
                <a:latin typeface="Arial" charset="0"/>
                <a:ea typeface="ヒラギノ角ゴ Pro W3" charset="0"/>
                <a:cs typeface="ヒラギノ角ゴ Pro W3" charset="0"/>
              </a:rPr>
              <a:t>/publication/strengthening-low-income-families-research-agenda-parenting-relationship-and-fatherhood</a:t>
            </a:r>
          </a:p>
          <a:p>
            <a:endParaRPr lang="en-US" dirty="0">
              <a:latin typeface="Arial" charset="0"/>
              <a:ea typeface="ヒラギノ角ゴ Pro W3" charset="0"/>
              <a:cs typeface="ヒラギノ角ゴ Pro W3" charset="0"/>
            </a:endParaRP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7A41ACF-2221-C249-A5BD-C215BDD8792B}" type="slidenum">
              <a:rPr lang="en-US" sz="1200"/>
              <a:pPr/>
              <a:t>15</a:t>
            </a:fld>
            <a:endParaRPr lang="en-US" sz="1200"/>
          </a:p>
        </p:txBody>
      </p:sp>
    </p:spTree>
    <p:extLst>
      <p:ext uri="{BB962C8B-B14F-4D97-AF65-F5344CB8AC3E}">
        <p14:creationId xmlns:p14="http://schemas.microsoft.com/office/powerpoint/2010/main" val="242503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1.</a:t>
            </a:r>
            <a:r>
              <a:rPr lang="en-US" baseline="0" dirty="0"/>
              <a:t>4</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16</a:t>
            </a:fld>
            <a:endParaRPr lang="en-US"/>
          </a:p>
        </p:txBody>
      </p:sp>
    </p:spTree>
    <p:extLst>
      <p:ext uri="{BB962C8B-B14F-4D97-AF65-F5344CB8AC3E}">
        <p14:creationId xmlns:p14="http://schemas.microsoft.com/office/powerpoint/2010/main" val="3948568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session 1.4 in manual.</a:t>
            </a:r>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17</a:t>
            </a:fld>
            <a:endParaRPr lang="en-US"/>
          </a:p>
        </p:txBody>
      </p:sp>
    </p:spTree>
    <p:extLst>
      <p:ext uri="{BB962C8B-B14F-4D97-AF65-F5344CB8AC3E}">
        <p14:creationId xmlns:p14="http://schemas.microsoft.com/office/powerpoint/2010/main" val="25261629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comes from: https://</a:t>
            </a:r>
            <a:r>
              <a:rPr lang="en-US" dirty="0" err="1"/>
              <a:t>www.wpclipart.com</a:t>
            </a:r>
            <a:r>
              <a:rPr lang="en-US" dirty="0"/>
              <a:t>/</a:t>
            </a:r>
            <a:r>
              <a:rPr lang="en-US" dirty="0" err="1"/>
              <a:t>signs_symbol</a:t>
            </a:r>
            <a:r>
              <a:rPr lang="en-US" dirty="0"/>
              <a:t>/assorted/gender/</a:t>
            </a:r>
            <a:r>
              <a:rPr lang="en-US" dirty="0" err="1"/>
              <a:t>male_female_symbol_color.jpg</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18</a:t>
            </a:fld>
            <a:endParaRPr lang="en-US"/>
          </a:p>
        </p:txBody>
      </p:sp>
    </p:spTree>
    <p:extLst>
      <p:ext uri="{BB962C8B-B14F-4D97-AF65-F5344CB8AC3E}">
        <p14:creationId xmlns:p14="http://schemas.microsoft.com/office/powerpoint/2010/main" val="6422817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Goes with section 1.5</a:t>
            </a:r>
            <a:r>
              <a:rPr lang="en-US" baseline="0" dirty="0"/>
              <a:t> </a:t>
            </a:r>
            <a:r>
              <a:rPr lang="en-US" dirty="0"/>
              <a:t>- Sex and Gender</a:t>
            </a:r>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19</a:t>
            </a:fld>
            <a:endParaRPr lang="en-US"/>
          </a:p>
        </p:txBody>
      </p:sp>
    </p:spTree>
    <p:extLst>
      <p:ext uri="{BB962C8B-B14F-4D97-AF65-F5344CB8AC3E}">
        <p14:creationId xmlns:p14="http://schemas.microsoft.com/office/powerpoint/2010/main" val="2847195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a:ln/>
        </p:spPr>
      </p:sp>
      <p:sp>
        <p:nvSpPr>
          <p:cNvPr id="1331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Arial" charset="0"/>
                <a:ea typeface="ヒラギノ角ゴ Pro W3" charset="0"/>
                <a:cs typeface="ヒラギノ角ゴ Pro W3" charset="0"/>
              </a:rPr>
              <a:t>Sections 1.1 </a:t>
            </a:r>
            <a:r>
              <a:rPr lang="en-US" dirty="0"/>
              <a:t>Introduction and expectations </a:t>
            </a:r>
            <a:r>
              <a:rPr lang="en-US" dirty="0" err="1">
                <a:latin typeface="Arial" charset="0"/>
                <a:ea typeface="ヒラギノ角ゴ Pro W3" charset="0"/>
                <a:cs typeface="ヒラギノ角ゴ Pro W3" charset="0"/>
              </a:rPr>
              <a:t>ToT</a:t>
            </a:r>
            <a:r>
              <a:rPr lang="en-US" baseline="0" dirty="0">
                <a:latin typeface="Arial" charset="0"/>
                <a:ea typeface="ヒラギノ角ゴ Pro W3" charset="0"/>
                <a:cs typeface="ヒラギノ角ゴ Pro W3" charset="0"/>
              </a:rPr>
              <a:t> manual. </a:t>
            </a:r>
            <a:endParaRPr lang="en-US" dirty="0">
              <a:latin typeface="Arial" charset="0"/>
              <a:ea typeface="ヒラギノ角ゴ Pro W3" charset="0"/>
              <a:cs typeface="ヒラギノ角ゴ Pro W3" charset="0"/>
            </a:endParaRPr>
          </a:p>
        </p:txBody>
      </p:sp>
      <p:sp>
        <p:nvSpPr>
          <p:cNvPr id="1331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8255439-36D7-A24C-AB6A-35243E4201F0}" type="slidenum">
              <a:rPr lang="en-US" sz="1200"/>
              <a:pPr/>
              <a:t>2</a:t>
            </a:fld>
            <a:endParaRPr lang="en-US" sz="1200"/>
          </a:p>
        </p:txBody>
      </p:sp>
    </p:spTree>
    <p:extLst>
      <p:ext uri="{BB962C8B-B14F-4D97-AF65-F5344CB8AC3E}">
        <p14:creationId xmlns:p14="http://schemas.microsoft.com/office/powerpoint/2010/main" val="7059569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a:t>
            </a:r>
            <a:r>
              <a:rPr lang="en-US" baseline="0" dirty="0"/>
              <a:t> 1.5 in the </a:t>
            </a:r>
            <a:r>
              <a:rPr lang="en-US" baseline="0" dirty="0" err="1"/>
              <a:t>ToT</a:t>
            </a:r>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20</a:t>
            </a:fld>
            <a:endParaRPr lang="en-US"/>
          </a:p>
        </p:txBody>
      </p:sp>
    </p:spTree>
    <p:extLst>
      <p:ext uri="{BB962C8B-B14F-4D97-AF65-F5344CB8AC3E}">
        <p14:creationId xmlns:p14="http://schemas.microsoft.com/office/powerpoint/2010/main" val="8916457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1.5 in </a:t>
            </a:r>
            <a:r>
              <a:rPr lang="en-US" dirty="0" err="1"/>
              <a:t>ToT</a:t>
            </a:r>
            <a:r>
              <a:rPr lang="en-US" dirty="0"/>
              <a:t> manual. </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21</a:t>
            </a:fld>
            <a:endParaRPr lang="en-US"/>
          </a:p>
        </p:txBody>
      </p:sp>
    </p:spTree>
    <p:extLst>
      <p:ext uri="{BB962C8B-B14F-4D97-AF65-F5344CB8AC3E}">
        <p14:creationId xmlns:p14="http://schemas.microsoft.com/office/powerpoint/2010/main" val="39394292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1.5 in the </a:t>
            </a:r>
            <a:r>
              <a:rPr lang="en-US" dirty="0" err="1"/>
              <a:t>ToT</a:t>
            </a:r>
            <a:r>
              <a:rPr lang="en-US" dirty="0"/>
              <a:t> manual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22</a:t>
            </a:fld>
            <a:endParaRPr lang="en-US"/>
          </a:p>
        </p:txBody>
      </p:sp>
    </p:spTree>
    <p:extLst>
      <p:ext uri="{BB962C8B-B14F-4D97-AF65-F5344CB8AC3E}">
        <p14:creationId xmlns:p14="http://schemas.microsoft.com/office/powerpoint/2010/main" val="6070605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a:t>
            </a:r>
            <a:r>
              <a:rPr lang="en-US" baseline="0" dirty="0"/>
              <a:t> 1.6</a:t>
            </a:r>
          </a:p>
          <a:p>
            <a:endParaRPr lang="en-US" baseline="0" dirty="0"/>
          </a:p>
          <a:p>
            <a:r>
              <a:rPr lang="en-US" baseline="0" dirty="0"/>
              <a:t>This image came from: https://</a:t>
            </a:r>
            <a:r>
              <a:rPr lang="en-US" baseline="0" dirty="0" err="1"/>
              <a:t>www.wpclipart.com</a:t>
            </a:r>
            <a:r>
              <a:rPr lang="en-US" baseline="0" dirty="0"/>
              <a:t>/people/distressed/</a:t>
            </a:r>
            <a:r>
              <a:rPr lang="en-US" baseline="0" dirty="0" err="1"/>
              <a:t>panic.jpg</a:t>
            </a:r>
            <a:endParaRPr lang="en-US" baseline="0" dirty="0"/>
          </a:p>
          <a:p>
            <a:endParaRPr lang="en-US" baseline="0" dirty="0"/>
          </a:p>
          <a:p>
            <a:r>
              <a:rPr lang="en-US" baseline="0" dirty="0"/>
              <a:t>This site says it is copyright-free clip art.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23</a:t>
            </a:fld>
            <a:endParaRPr lang="en-US"/>
          </a:p>
        </p:txBody>
      </p:sp>
    </p:spTree>
    <p:extLst>
      <p:ext uri="{BB962C8B-B14F-4D97-AF65-F5344CB8AC3E}">
        <p14:creationId xmlns:p14="http://schemas.microsoft.com/office/powerpoint/2010/main" val="5309638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1.6,</a:t>
            </a:r>
            <a:r>
              <a:rPr lang="en-US" baseline="0" dirty="0"/>
              <a:t> please read about negative effects on the body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24</a:t>
            </a:fld>
            <a:endParaRPr lang="en-US"/>
          </a:p>
        </p:txBody>
      </p:sp>
    </p:spTree>
    <p:extLst>
      <p:ext uri="{BB962C8B-B14F-4D97-AF65-F5344CB8AC3E}">
        <p14:creationId xmlns:p14="http://schemas.microsoft.com/office/powerpoint/2010/main" val="27007457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1.6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25</a:t>
            </a:fld>
            <a:endParaRPr lang="en-US"/>
          </a:p>
        </p:txBody>
      </p:sp>
    </p:spTree>
    <p:extLst>
      <p:ext uri="{BB962C8B-B14F-4D97-AF65-F5344CB8AC3E}">
        <p14:creationId xmlns:p14="http://schemas.microsoft.com/office/powerpoint/2010/main" val="36431288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1.6</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26</a:t>
            </a:fld>
            <a:endParaRPr lang="en-US"/>
          </a:p>
        </p:txBody>
      </p:sp>
    </p:spTree>
    <p:extLst>
      <p:ext uri="{BB962C8B-B14F-4D97-AF65-F5344CB8AC3E}">
        <p14:creationId xmlns:p14="http://schemas.microsoft.com/office/powerpoint/2010/main" val="24014664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1.6, follow the exercise</a:t>
            </a:r>
            <a:r>
              <a:rPr lang="en-US" baseline="0" dirty="0"/>
              <a:t> in the manual.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27</a:t>
            </a:fld>
            <a:endParaRPr lang="en-US"/>
          </a:p>
        </p:txBody>
      </p:sp>
    </p:spTree>
    <p:extLst>
      <p:ext uri="{BB962C8B-B14F-4D97-AF65-F5344CB8AC3E}">
        <p14:creationId xmlns:p14="http://schemas.microsoft.com/office/powerpoint/2010/main" val="13258819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1.6</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28</a:t>
            </a:fld>
            <a:endParaRPr lang="en-US"/>
          </a:p>
        </p:txBody>
      </p:sp>
    </p:spTree>
    <p:extLst>
      <p:ext uri="{BB962C8B-B14F-4D97-AF65-F5344CB8AC3E}">
        <p14:creationId xmlns:p14="http://schemas.microsoft.com/office/powerpoint/2010/main" val="36502426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Goes with section 1.6</a:t>
            </a:r>
          </a:p>
          <a:p>
            <a:pPr lvl="0"/>
            <a:endParaRPr lang="en-US" sz="1200" kern="1200" dirty="0">
              <a:solidFill>
                <a:schemeClr val="tx1"/>
              </a:solidFill>
              <a:effectLst/>
              <a:latin typeface="Arial" pitchFamily="-110" charset="0"/>
              <a:ea typeface="ヒラギノ角ゴ Pro W3" pitchFamily="-110" charset="-128"/>
              <a:cs typeface="ヒラギノ角ゴ Pro W3" pitchFamily="-110" charset="-128"/>
            </a:endParaRP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29</a:t>
            </a:fld>
            <a:endParaRPr lang="en-US"/>
          </a:p>
        </p:txBody>
      </p:sp>
    </p:spTree>
    <p:extLst>
      <p:ext uri="{BB962C8B-B14F-4D97-AF65-F5344CB8AC3E}">
        <p14:creationId xmlns:p14="http://schemas.microsoft.com/office/powerpoint/2010/main" val="2674924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baseline="0" dirty="0">
              <a:latin typeface="Arial" charset="0"/>
              <a:ea typeface="ヒラギノ角ゴ Pro W3" charset="0"/>
              <a:cs typeface="ヒラギノ角ゴ Pro W3" charset="0"/>
            </a:endParaRPr>
          </a:p>
          <a:p>
            <a:r>
              <a:rPr lang="en-US" baseline="0" dirty="0">
                <a:latin typeface="Arial" charset="0"/>
                <a:ea typeface="ヒラギノ角ゴ Pro W3" charset="0"/>
                <a:cs typeface="ヒラギノ角ゴ Pro W3" charset="0"/>
              </a:rPr>
              <a:t>Section 1.1 </a:t>
            </a:r>
            <a:r>
              <a:rPr lang="en-US" dirty="0"/>
              <a:t>Introduction and expectations </a:t>
            </a:r>
            <a:r>
              <a:rPr lang="en-US" baseline="0" dirty="0" err="1">
                <a:latin typeface="Arial" charset="0"/>
                <a:ea typeface="ヒラギノ角ゴ Pro W3" charset="0"/>
                <a:cs typeface="ヒラギノ角ゴ Pro W3" charset="0"/>
              </a:rPr>
              <a:t>ToT</a:t>
            </a:r>
            <a:r>
              <a:rPr lang="en-US" baseline="0" dirty="0">
                <a:latin typeface="Arial" charset="0"/>
                <a:ea typeface="ヒラギノ角ゴ Pro W3" charset="0"/>
                <a:cs typeface="ヒラギノ角ゴ Pro W3" charset="0"/>
              </a:rPr>
              <a:t> manual. </a:t>
            </a:r>
            <a:endParaRPr lang="en-US" dirty="0">
              <a:latin typeface="Arial" charset="0"/>
              <a:ea typeface="ヒラギノ角ゴ Pro W3" charset="0"/>
              <a:cs typeface="ヒラギノ角ゴ Pro W3" charset="0"/>
            </a:endParaRPr>
          </a:p>
        </p:txBody>
      </p:sp>
      <p:sp>
        <p:nvSpPr>
          <p:cNvPr id="1536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55653CE-5DE7-A94E-87FC-3CC0D34002DA}" type="slidenum">
              <a:rPr lang="en-US" sz="1200"/>
              <a:pPr/>
              <a:t>3</a:t>
            </a:fld>
            <a:endParaRPr lang="en-US" sz="1200"/>
          </a:p>
        </p:txBody>
      </p:sp>
    </p:spTree>
    <p:extLst>
      <p:ext uri="{BB962C8B-B14F-4D97-AF65-F5344CB8AC3E}">
        <p14:creationId xmlns:p14="http://schemas.microsoft.com/office/powerpoint/2010/main" val="1705694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1.6 </a:t>
            </a:r>
          </a:p>
          <a:p>
            <a:endParaRPr lang="en-US" dirty="0"/>
          </a:p>
          <a:p>
            <a:r>
              <a:rPr lang="en-US" dirty="0"/>
              <a:t>Image from Microsoft</a:t>
            </a:r>
            <a:r>
              <a:rPr lang="en-US" baseline="0" dirty="0"/>
              <a:t> clip art.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30</a:t>
            </a:fld>
            <a:endParaRPr lang="en-US"/>
          </a:p>
        </p:txBody>
      </p:sp>
    </p:spTree>
    <p:extLst>
      <p:ext uri="{BB962C8B-B14F-4D97-AF65-F5344CB8AC3E}">
        <p14:creationId xmlns:p14="http://schemas.microsoft.com/office/powerpoint/2010/main" val="8531327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1.7 Coping and healing in </a:t>
            </a:r>
            <a:r>
              <a:rPr lang="en-US" dirty="0" err="1"/>
              <a:t>ToT</a:t>
            </a:r>
            <a:r>
              <a:rPr lang="en-US" dirty="0"/>
              <a:t> manual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31</a:t>
            </a:fld>
            <a:endParaRPr lang="en-US"/>
          </a:p>
        </p:txBody>
      </p:sp>
    </p:spTree>
    <p:extLst>
      <p:ext uri="{BB962C8B-B14F-4D97-AF65-F5344CB8AC3E}">
        <p14:creationId xmlns:p14="http://schemas.microsoft.com/office/powerpoint/2010/main" val="2337032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1.7 </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32</a:t>
            </a:fld>
            <a:endParaRPr lang="en-US"/>
          </a:p>
        </p:txBody>
      </p:sp>
    </p:spTree>
    <p:extLst>
      <p:ext uri="{BB962C8B-B14F-4D97-AF65-F5344CB8AC3E}">
        <p14:creationId xmlns:p14="http://schemas.microsoft.com/office/powerpoint/2010/main" val="34410572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1.7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33</a:t>
            </a:fld>
            <a:endParaRPr lang="en-US"/>
          </a:p>
        </p:txBody>
      </p:sp>
    </p:spTree>
    <p:extLst>
      <p:ext uri="{BB962C8B-B14F-4D97-AF65-F5344CB8AC3E}">
        <p14:creationId xmlns:p14="http://schemas.microsoft.com/office/powerpoint/2010/main" val="6120081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Goes with section 1.7 </a:t>
            </a:r>
          </a:p>
          <a:p>
            <a:endParaRPr lang="en-GB" dirty="0"/>
          </a:p>
        </p:txBody>
      </p:sp>
      <p:sp>
        <p:nvSpPr>
          <p:cNvPr id="4" name="Slide Number Placeholder 3"/>
          <p:cNvSpPr>
            <a:spLocks noGrp="1"/>
          </p:cNvSpPr>
          <p:nvPr>
            <p:ph type="sldNum" sz="quarter" idx="5"/>
          </p:nvPr>
        </p:nvSpPr>
        <p:spPr/>
        <p:txBody>
          <a:bodyPr/>
          <a:lstStyle/>
          <a:p>
            <a:pPr>
              <a:defRPr/>
            </a:pPr>
            <a:fld id="{4FC8E043-22A8-1E4D-AA76-7CFE5802A769}" type="slidenum">
              <a:rPr lang="en-US" smtClean="0"/>
              <a:pPr>
                <a:defRPr/>
              </a:pPr>
              <a:t>34</a:t>
            </a:fld>
            <a:endParaRPr lang="en-US"/>
          </a:p>
        </p:txBody>
      </p:sp>
    </p:spTree>
    <p:extLst>
      <p:ext uri="{BB962C8B-B14F-4D97-AF65-F5344CB8AC3E}">
        <p14:creationId xmlns:p14="http://schemas.microsoft.com/office/powerpoint/2010/main" val="26368800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1.7</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35</a:t>
            </a:fld>
            <a:endParaRPr lang="en-US"/>
          </a:p>
        </p:txBody>
      </p:sp>
    </p:spTree>
    <p:extLst>
      <p:ext uri="{BB962C8B-B14F-4D97-AF65-F5344CB8AC3E}">
        <p14:creationId xmlns:p14="http://schemas.microsoft.com/office/powerpoint/2010/main" val="38724533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1.8</a:t>
            </a:r>
          </a:p>
          <a:p>
            <a:r>
              <a:rPr lang="en-US" dirty="0"/>
              <a:t>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36</a:t>
            </a:fld>
            <a:endParaRPr lang="en-US"/>
          </a:p>
        </p:txBody>
      </p:sp>
    </p:spTree>
    <p:extLst>
      <p:ext uri="{BB962C8B-B14F-4D97-AF65-F5344CB8AC3E}">
        <p14:creationId xmlns:p14="http://schemas.microsoft.com/office/powerpoint/2010/main" val="375974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1.7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37</a:t>
            </a:fld>
            <a:endParaRPr lang="en-US"/>
          </a:p>
        </p:txBody>
      </p:sp>
    </p:spTree>
    <p:extLst>
      <p:ext uri="{BB962C8B-B14F-4D97-AF65-F5344CB8AC3E}">
        <p14:creationId xmlns:p14="http://schemas.microsoft.com/office/powerpoint/2010/main" val="35731195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a:t>
            </a:r>
            <a:r>
              <a:rPr lang="en-US" baseline="0" dirty="0"/>
              <a:t> 1.7</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38</a:t>
            </a:fld>
            <a:endParaRPr lang="en-US"/>
          </a:p>
        </p:txBody>
      </p:sp>
    </p:spTree>
    <p:extLst>
      <p:ext uri="{BB962C8B-B14F-4D97-AF65-F5344CB8AC3E}">
        <p14:creationId xmlns:p14="http://schemas.microsoft.com/office/powerpoint/2010/main" val="37286429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Section</a:t>
            </a:r>
            <a:r>
              <a:rPr lang="en-US" baseline="0"/>
              <a:t> 1.8</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39</a:t>
            </a:fld>
            <a:endParaRPr lang="en-US"/>
          </a:p>
        </p:txBody>
      </p:sp>
    </p:spTree>
    <p:extLst>
      <p:ext uri="{BB962C8B-B14F-4D97-AF65-F5344CB8AC3E}">
        <p14:creationId xmlns:p14="http://schemas.microsoft.com/office/powerpoint/2010/main" val="3303866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1.1 Introduction and expectations</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4</a:t>
            </a:fld>
            <a:endParaRPr lang="en-US"/>
          </a:p>
        </p:txBody>
      </p:sp>
    </p:spTree>
    <p:extLst>
      <p:ext uri="{BB962C8B-B14F-4D97-AF65-F5344CB8AC3E}">
        <p14:creationId xmlns:p14="http://schemas.microsoft.com/office/powerpoint/2010/main" val="2168930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a:ln/>
        </p:spPr>
      </p:sp>
      <p:sp>
        <p:nvSpPr>
          <p:cNvPr id="1126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Arial" charset="0"/>
                <a:ea typeface="ヒラギノ角ゴ Pro W3" charset="0"/>
                <a:cs typeface="ヒラギノ角ゴ Pro W3" charset="0"/>
              </a:rPr>
              <a:t>1.2 Introduction to the parenting skills intervention</a:t>
            </a:r>
          </a:p>
        </p:txBody>
      </p:sp>
      <p:sp>
        <p:nvSpPr>
          <p:cNvPr id="1126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C5F7C36-BC95-6042-A710-29D98B9E7888}" type="slidenum">
              <a:rPr lang="en-US" sz="1200"/>
              <a:pPr/>
              <a:t>5</a:t>
            </a:fld>
            <a:endParaRPr lang="en-US" sz="1200"/>
          </a:p>
        </p:txBody>
      </p:sp>
    </p:spTree>
    <p:extLst>
      <p:ext uri="{BB962C8B-B14F-4D97-AF65-F5344CB8AC3E}">
        <p14:creationId xmlns:p14="http://schemas.microsoft.com/office/powerpoint/2010/main" val="3952877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90000"/>
              </a:lnSpc>
              <a:spcBef>
                <a:spcPct val="0"/>
              </a:spcBef>
              <a:buFontTx/>
              <a:buNone/>
            </a:pPr>
            <a:endParaRPr lang="en-US" dirty="0">
              <a:latin typeface="Arial" charset="0"/>
              <a:ea typeface="ヒラギノ角ゴ Pro W3" charset="0"/>
              <a:cs typeface="ヒラギノ角ゴ Pro W3" charset="0"/>
            </a:endParaRPr>
          </a:p>
          <a:p>
            <a:pPr>
              <a:lnSpc>
                <a:spcPct val="90000"/>
              </a:lnSpc>
            </a:pPr>
            <a:r>
              <a:rPr lang="en-US" dirty="0">
                <a:latin typeface="Arial" charset="0"/>
                <a:ea typeface="ヒラギノ角ゴ Pro W3" charset="0"/>
                <a:cs typeface="ヒラギノ角ゴ Pro W3" charset="0"/>
              </a:rPr>
              <a:t> Section 1.2-</a:t>
            </a:r>
            <a:r>
              <a:rPr lang="en-US" baseline="0" dirty="0">
                <a:latin typeface="Arial" charset="0"/>
                <a:ea typeface="ヒラギノ角ゴ Pro W3" charset="0"/>
                <a:cs typeface="ヒラギノ角ゴ Pro W3" charset="0"/>
              </a:rPr>
              <a:t> </a:t>
            </a:r>
            <a:r>
              <a:rPr lang="en-US" dirty="0">
                <a:latin typeface="Arial" charset="0"/>
                <a:ea typeface="ヒラギノ角ゴ Pro W3" charset="0"/>
                <a:cs typeface="ヒラギノ角ゴ Pro W3" charset="0"/>
              </a:rPr>
              <a:t> </a:t>
            </a:r>
            <a:r>
              <a:rPr lang="en-US" dirty="0" err="1">
                <a:latin typeface="Arial" charset="0"/>
                <a:ea typeface="ヒラギノ角ゴ Pro W3" charset="0"/>
                <a:cs typeface="ヒラギノ角ゴ Pro W3" charset="0"/>
              </a:rPr>
              <a:t>ToT</a:t>
            </a:r>
            <a:r>
              <a:rPr lang="en-US" dirty="0">
                <a:latin typeface="Arial" charset="0"/>
                <a:ea typeface="ヒラギノ角ゴ Pro W3" charset="0"/>
                <a:cs typeface="ヒラギノ角ゴ Pro W3" charset="0"/>
              </a:rPr>
              <a:t> manual </a:t>
            </a:r>
          </a:p>
        </p:txBody>
      </p:sp>
      <p:sp>
        <p:nvSpPr>
          <p:cNvPr id="1945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F5C0C95-2E12-E145-951B-AA959C57CDAC}" type="slidenum">
              <a:rPr lang="en-US" sz="1200"/>
              <a:pPr/>
              <a:t>6</a:t>
            </a:fld>
            <a:endParaRPr lang="en-US" sz="1200"/>
          </a:p>
        </p:txBody>
      </p:sp>
    </p:spTree>
    <p:extLst>
      <p:ext uri="{BB962C8B-B14F-4D97-AF65-F5344CB8AC3E}">
        <p14:creationId xmlns:p14="http://schemas.microsoft.com/office/powerpoint/2010/main" val="3071345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lnSpc>
                <a:spcPct val="90000"/>
              </a:lnSpc>
              <a:spcBef>
                <a:spcPct val="0"/>
              </a:spcBef>
              <a:buFontTx/>
              <a:buNone/>
            </a:pPr>
            <a:endParaRPr lang="en-US" dirty="0">
              <a:latin typeface="Arial" charset="0"/>
              <a:ea typeface="ヒラギノ角ゴ Pro W3" charset="0"/>
              <a:cs typeface="ヒラギノ角ゴ Pro W3" charset="0"/>
            </a:endParaRPr>
          </a:p>
          <a:p>
            <a:pPr>
              <a:lnSpc>
                <a:spcPct val="90000"/>
              </a:lnSpc>
            </a:pPr>
            <a:r>
              <a:rPr lang="en-US" dirty="0">
                <a:latin typeface="Arial" charset="0"/>
                <a:ea typeface="ヒラギノ角ゴ Pro W3" charset="0"/>
                <a:cs typeface="ヒラギノ角ゴ Pro W3" charset="0"/>
              </a:rPr>
              <a:t> Section 1.2-</a:t>
            </a:r>
            <a:r>
              <a:rPr lang="en-US" baseline="0" dirty="0">
                <a:latin typeface="Arial" charset="0"/>
                <a:ea typeface="ヒラギノ角ゴ Pro W3" charset="0"/>
                <a:cs typeface="ヒラギノ角ゴ Pro W3" charset="0"/>
              </a:rPr>
              <a:t> </a:t>
            </a:r>
            <a:r>
              <a:rPr lang="en-US" dirty="0">
                <a:latin typeface="Arial" charset="0"/>
                <a:ea typeface="ヒラギノ角ゴ Pro W3" charset="0"/>
                <a:cs typeface="ヒラギノ角ゴ Pro W3" charset="0"/>
              </a:rPr>
              <a:t> Introduction to the parenting skills intervention </a:t>
            </a:r>
            <a:r>
              <a:rPr lang="en-US" dirty="0" err="1">
                <a:latin typeface="Arial" charset="0"/>
                <a:ea typeface="ヒラギノ角ゴ Pro W3" charset="0"/>
                <a:cs typeface="ヒラギノ角ゴ Pro W3" charset="0"/>
              </a:rPr>
              <a:t>ToT</a:t>
            </a:r>
            <a:r>
              <a:rPr lang="en-US" dirty="0">
                <a:latin typeface="Arial" charset="0"/>
                <a:ea typeface="ヒラギノ角ゴ Pro W3" charset="0"/>
                <a:cs typeface="ヒラギノ角ゴ Pro W3" charset="0"/>
              </a:rPr>
              <a:t> manual </a:t>
            </a:r>
          </a:p>
        </p:txBody>
      </p:sp>
      <p:sp>
        <p:nvSpPr>
          <p:cNvPr id="1945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F5C0C95-2E12-E145-951B-AA959C57CDAC}" type="slidenum">
              <a:rPr lang="en-US" sz="1200"/>
              <a:pPr/>
              <a:t>7</a:t>
            </a:fld>
            <a:endParaRPr lang="en-US" sz="1200"/>
          </a:p>
        </p:txBody>
      </p:sp>
    </p:spTree>
    <p:extLst>
      <p:ext uri="{BB962C8B-B14F-4D97-AF65-F5344CB8AC3E}">
        <p14:creationId xmlns:p14="http://schemas.microsoft.com/office/powerpoint/2010/main" val="888926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Section 1.2 </a:t>
            </a:r>
            <a:r>
              <a:rPr lang="en-US" dirty="0">
                <a:latin typeface="Arial" charset="0"/>
                <a:ea typeface="ヒラギノ角ゴ Pro W3" charset="0"/>
                <a:cs typeface="ヒラギノ角ゴ Pro W3" charset="0"/>
              </a:rPr>
              <a:t>Introduction to the parenting skills intervention </a:t>
            </a:r>
            <a:r>
              <a:rPr lang="en-US" dirty="0"/>
              <a:t>of </a:t>
            </a:r>
            <a:r>
              <a:rPr lang="en-US" dirty="0" err="1"/>
              <a:t>ToT</a:t>
            </a:r>
            <a:r>
              <a:rPr lang="en-US" dirty="0"/>
              <a:t> manual</a:t>
            </a:r>
            <a:r>
              <a:rPr lang="en-US" baseline="0" dirty="0"/>
              <a:t> </a:t>
            </a:r>
          </a:p>
          <a:p>
            <a:endParaRPr lang="en-US" baseline="0" dirty="0"/>
          </a:p>
          <a:p>
            <a:r>
              <a:rPr lang="en-US" baseline="0" dirty="0"/>
              <a:t>Note: in this training you will learn how to implement only the first 3 curricula, (0-5, 6-11 and adolescent) but not the young parent curriculum.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8</a:t>
            </a:fld>
            <a:endParaRPr lang="en-US"/>
          </a:p>
        </p:txBody>
      </p:sp>
    </p:spTree>
    <p:extLst>
      <p:ext uri="{BB962C8B-B14F-4D97-AF65-F5344CB8AC3E}">
        <p14:creationId xmlns:p14="http://schemas.microsoft.com/office/powerpoint/2010/main" val="2523572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Section 1.2 </a:t>
            </a:r>
            <a:r>
              <a:rPr lang="en-US" dirty="0">
                <a:latin typeface="Arial" charset="0"/>
                <a:ea typeface="ヒラギノ角ゴ Pro W3" charset="0"/>
                <a:cs typeface="ヒラギノ角ゴ Pro W3" charset="0"/>
              </a:rPr>
              <a:t>Introduction to the parenting skills intervention </a:t>
            </a:r>
            <a:r>
              <a:rPr lang="en-US" dirty="0"/>
              <a:t>of </a:t>
            </a:r>
            <a:r>
              <a:rPr lang="en-US" dirty="0" err="1"/>
              <a:t>ToT</a:t>
            </a:r>
            <a:r>
              <a:rPr lang="en-US" dirty="0"/>
              <a:t> manual</a:t>
            </a:r>
            <a:r>
              <a:rPr lang="en-US" baseline="0" dirty="0"/>
              <a:t> </a:t>
            </a:r>
          </a:p>
          <a:p>
            <a:endParaRPr lang="en-GB" dirty="0"/>
          </a:p>
        </p:txBody>
      </p:sp>
      <p:sp>
        <p:nvSpPr>
          <p:cNvPr id="4" name="Slide Number Placeholder 3"/>
          <p:cNvSpPr>
            <a:spLocks noGrp="1"/>
          </p:cNvSpPr>
          <p:nvPr>
            <p:ph type="sldNum" sz="quarter" idx="5"/>
          </p:nvPr>
        </p:nvSpPr>
        <p:spPr/>
        <p:txBody>
          <a:bodyPr/>
          <a:lstStyle/>
          <a:p>
            <a:pPr>
              <a:defRPr/>
            </a:pPr>
            <a:fld id="{4FC8E043-22A8-1E4D-AA76-7CFE5802A769}" type="slidenum">
              <a:rPr lang="en-US" smtClean="0"/>
              <a:pPr>
                <a:defRPr/>
              </a:pPr>
              <a:t>9</a:t>
            </a:fld>
            <a:endParaRPr lang="en-US"/>
          </a:p>
        </p:txBody>
      </p:sp>
    </p:spTree>
    <p:extLst>
      <p:ext uri="{BB962C8B-B14F-4D97-AF65-F5344CB8AC3E}">
        <p14:creationId xmlns:p14="http://schemas.microsoft.com/office/powerpoint/2010/main" val="271978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1345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lstStyle/>
          <a:p>
            <a:r>
              <a:rPr lang="en-US" dirty="0"/>
              <a:t>Click to edit Master title style</a:t>
            </a:r>
          </a:p>
        </p:txBody>
      </p:sp>
      <p:sp>
        <p:nvSpPr>
          <p:cNvPr id="6" name="Content Placeholder 2"/>
          <p:cNvSpPr>
            <a:spLocks noGrp="1"/>
          </p:cNvSpPr>
          <p:nvPr>
            <p:ph sz="half" idx="1"/>
          </p:nvPr>
        </p:nvSpPr>
        <p:spPr>
          <a:xfrm>
            <a:off x="457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sz="half" idx="10"/>
          </p:nvPr>
        </p:nvSpPr>
        <p:spPr>
          <a:xfrm>
            <a:off x="4648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87682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517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040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Title 1"/>
          <p:cNvSpPr>
            <a:spLocks noGrp="1"/>
          </p:cNvSpPr>
          <p:nvPr>
            <p:ph type="title"/>
          </p:nvPr>
        </p:nvSpPr>
        <p:spPr>
          <a:xfrm>
            <a:off x="457200" y="914400"/>
            <a:ext cx="3008313" cy="1162050"/>
          </a:xfrm>
        </p:spPr>
        <p:txBody>
          <a:bodyPr/>
          <a:lstStyle>
            <a:lvl1pPr algn="l">
              <a:defRPr sz="2800" b="1"/>
            </a:lvl1pPr>
          </a:lstStyle>
          <a:p>
            <a:r>
              <a:rPr lang="en-US" dirty="0"/>
              <a:t>Click to edit Master title style</a:t>
            </a:r>
          </a:p>
        </p:txBody>
      </p:sp>
      <p:sp>
        <p:nvSpPr>
          <p:cNvPr id="9" name="Content Placeholder 2"/>
          <p:cNvSpPr>
            <a:spLocks noGrp="1"/>
          </p:cNvSpPr>
          <p:nvPr>
            <p:ph idx="1"/>
          </p:nvPr>
        </p:nvSpPr>
        <p:spPr>
          <a:xfrm>
            <a:off x="3575050" y="914400"/>
            <a:ext cx="5111750" cy="5211763"/>
          </a:xfrm>
        </p:spPr>
        <p:txBody>
          <a:bodyPr/>
          <a:lstStyle>
            <a:lvl1pPr>
              <a:defRPr sz="2800"/>
            </a:lvl1pPr>
            <a:lvl2pPr>
              <a:defRPr sz="2800"/>
            </a:lvl2pPr>
            <a:lvl3pPr>
              <a:defRPr sz="2400"/>
            </a:lvl3pPr>
            <a:lvl4pPr>
              <a:defRPr sz="20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a:spLocks noGrp="1"/>
          </p:cNvSpPr>
          <p:nvPr>
            <p:ph type="body" sz="half" idx="2"/>
          </p:nvPr>
        </p:nvSpPr>
        <p:spPr>
          <a:xfrm>
            <a:off x="457200" y="2057400"/>
            <a:ext cx="3008313" cy="40687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027172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914400"/>
            <a:ext cx="5486400" cy="4114800"/>
          </a:xfr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019800" y="914400"/>
            <a:ext cx="2667000" cy="411480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406361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1561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99">
            <a:alpha val="48000"/>
          </a:srgbClr>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57200" y="914400"/>
            <a:ext cx="8305800" cy="12192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457200" y="2133600"/>
            <a:ext cx="8305800" cy="3429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3"/>
          <p:cNvSpPr>
            <a:spLocks noChangeArrowheads="1"/>
          </p:cNvSpPr>
          <p:nvPr userDrawn="1"/>
        </p:nvSpPr>
        <p:spPr bwMode="auto">
          <a:xfrm>
            <a:off x="228600" y="5715000"/>
            <a:ext cx="8686800" cy="914400"/>
          </a:xfrm>
          <a:prstGeom prst="rect">
            <a:avLst/>
          </a:prstGeom>
          <a:solidFill>
            <a:srgbClr val="FDC8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1029" name="Picture 6" descr="irc_logo_rgb"/>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229600" y="5715000"/>
            <a:ext cx="6858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 Box 8"/>
          <p:cNvSpPr txBox="1">
            <a:spLocks noChangeArrowheads="1"/>
          </p:cNvSpPr>
          <p:nvPr userDrawn="1"/>
        </p:nvSpPr>
        <p:spPr bwMode="auto">
          <a:xfrm>
            <a:off x="457200" y="5867400"/>
            <a:ext cx="762000" cy="153988"/>
          </a:xfrm>
          <a:prstGeom prst="rect">
            <a:avLst/>
          </a:prstGeom>
          <a:noFill/>
          <a:ln w="9525">
            <a:noFill/>
            <a:miter lim="800000"/>
            <a:headEnd/>
            <a:tailEnd/>
          </a:ln>
        </p:spPr>
        <p:txBody>
          <a:bodyPr lIns="0" tIns="0" rIns="0" bIns="0">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defRPr/>
            </a:pPr>
            <a:fld id="{23FF8BAC-B84C-AC4B-B741-0B05BE7C6F50}" type="slidenum">
              <a:rPr lang="en-US" sz="1000" b="1" smtClean="0">
                <a:cs typeface="Arial" charset="0"/>
              </a:rPr>
              <a:pPr>
                <a:spcBef>
                  <a:spcPct val="50000"/>
                </a:spcBef>
                <a:defRPr/>
              </a:pPr>
              <a:t>‹#›</a:t>
            </a:fld>
            <a:endParaRPr lang="en-US" sz="1000" b="1">
              <a:cs typeface="Arial" charset="0"/>
            </a:endParaRPr>
          </a:p>
        </p:txBody>
      </p:sp>
      <p:sp>
        <p:nvSpPr>
          <p:cNvPr id="2055"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Lst>
  <p:hf sldNum="0" hdr="0"/>
  <p:txStyles>
    <p:title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28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9999">
            <a:alpha val="48000"/>
          </a:srgbClr>
        </a:solidFill>
        <a:effectLst/>
      </p:bgPr>
    </p:bg>
    <p:spTree>
      <p:nvGrpSpPr>
        <p:cNvPr id="1" name=""/>
        <p:cNvGrpSpPr/>
        <p:nvPr/>
      </p:nvGrpSpPr>
      <p:grpSpPr>
        <a:xfrm>
          <a:off x="0" y="0"/>
          <a:ext cx="0" cy="0"/>
          <a:chOff x="0" y="0"/>
          <a:chExt cx="0" cy="0"/>
        </a:xfrm>
      </p:grpSpPr>
      <p:sp>
        <p:nvSpPr>
          <p:cNvPr id="4098" name="Rectangle 3"/>
          <p:cNvSpPr>
            <a:spLocks noChangeArrowheads="1"/>
          </p:cNvSpPr>
          <p:nvPr userDrawn="1"/>
        </p:nvSpPr>
        <p:spPr bwMode="auto">
          <a:xfrm>
            <a:off x="228600" y="228600"/>
            <a:ext cx="8686800" cy="6400800"/>
          </a:xfrm>
          <a:prstGeom prst="rect">
            <a:avLst/>
          </a:prstGeom>
          <a:solidFill>
            <a:srgbClr val="FDC8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4099" name="Picture 4" descr="irc_logo_rgb"/>
          <p:cNvPicPr>
            <a:picLocks noChangeAspect="1" noChangeArrowheads="1"/>
          </p:cNvPicPr>
          <p:nvPr userDrawn="1"/>
        </p:nvPicPr>
        <p:blipFill>
          <a:blip r:embed="rId3">
            <a:extLst>
              <a:ext uri="{28A0092B-C50C-407E-A947-70E740481C1C}">
                <a14:useLocalDpi xmlns:a14="http://schemas.microsoft.com/office/drawing/2010/main" val="0"/>
              </a:ext>
            </a:extLst>
          </a:blip>
          <a:srcRect l="331" t="249" r="331" b="249"/>
          <a:stretch>
            <a:fillRect/>
          </a:stretch>
        </p:blipFill>
        <p:spPr bwMode="auto">
          <a:xfrm>
            <a:off x="228600" y="228600"/>
            <a:ext cx="1944688" cy="259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3"/>
          <p:cNvSpPr>
            <a:spLocks noGrp="1" noChangeArrowheads="1"/>
          </p:cNvSpPr>
          <p:nvPr>
            <p:ph type="title"/>
          </p:nvPr>
        </p:nvSpPr>
        <p:spPr bwMode="auto">
          <a:xfrm>
            <a:off x="457200" y="4114800"/>
            <a:ext cx="8305800" cy="152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3077"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90" r:id="rId1"/>
  </p:sldLayoutIdLst>
  <p:hf sldNum="0" hdr="0"/>
  <p:txStyles>
    <p:titleStyle>
      <a:lvl1pPr algn="l" rtl="0" eaLnBrk="0" fontAlgn="base" hangingPunct="0">
        <a:spcBef>
          <a:spcPct val="0"/>
        </a:spcBef>
        <a:spcAft>
          <a:spcPct val="0"/>
        </a:spcAft>
        <a:defRPr sz="3600" b="1" spc="-100">
          <a:solidFill>
            <a:schemeClr val="tx1"/>
          </a:solidFill>
          <a:latin typeface="+mj-lt"/>
          <a:ea typeface="MS PGothic" pitchFamily="34" charset="-128"/>
          <a:cs typeface="MS PGothic" charset="0"/>
        </a:defRPr>
      </a:lvl1pPr>
      <a:lvl2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2pPr>
      <a:lvl3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3pPr>
      <a:lvl4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4pPr>
      <a:lvl5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5pPr>
      <a:lvl6pPr marL="4572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3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rescue.app.box.com/s/513r8d44e84rv1i2w43g42qbuky2f76q"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4800" y="1600200"/>
            <a:ext cx="8305800" cy="1524000"/>
          </a:xfrm>
        </p:spPr>
        <p:txBody>
          <a:bodyPr/>
          <a:lstStyle/>
          <a:p>
            <a:pPr>
              <a:defRPr/>
            </a:pPr>
            <a:br>
              <a:rPr lang="en-US" sz="3200" dirty="0">
                <a:latin typeface="Arial" charset="0"/>
                <a:ea typeface="MS PGothic" charset="0"/>
              </a:rPr>
            </a:br>
            <a:r>
              <a:rPr lang="en-US" sz="4000" dirty="0">
                <a:latin typeface="Arial" charset="0"/>
                <a:ea typeface="MS PGothic" charset="0"/>
              </a:rPr>
              <a:t>Safe Healing and Learning Spaces</a:t>
            </a:r>
            <a:br>
              <a:rPr lang="en-US" sz="4000" dirty="0">
                <a:latin typeface="Arial" charset="0"/>
                <a:ea typeface="MS PGothic" charset="0"/>
              </a:rPr>
            </a:br>
            <a:r>
              <a:rPr lang="en-US" dirty="0">
                <a:latin typeface="Arial" charset="0"/>
                <a:ea typeface="MS PGothic" charset="0"/>
              </a:rPr>
              <a:t>Parenting Skills Training</a:t>
            </a:r>
            <a:br>
              <a:rPr lang="en-US" dirty="0">
                <a:latin typeface="Arial" charset="0"/>
                <a:ea typeface="MS PGothic" charset="0"/>
              </a:rPr>
            </a:br>
            <a:r>
              <a:rPr lang="en-US" sz="2000" dirty="0">
                <a:solidFill>
                  <a:srgbClr val="000000"/>
                </a:solidFill>
                <a:ea typeface="MS PGothic" charset="0"/>
              </a:rPr>
              <a:t>(3 curricula combined)</a:t>
            </a:r>
            <a:br>
              <a:rPr lang="en-US" dirty="0">
                <a:latin typeface="Arial" charset="0"/>
                <a:ea typeface="MS PGothic" charset="0"/>
              </a:rPr>
            </a:br>
            <a:br>
              <a:rPr lang="en-US" sz="2800" dirty="0">
                <a:latin typeface="Arial" charset="0"/>
                <a:ea typeface="MS PGothic" charset="0"/>
              </a:rPr>
            </a:br>
            <a:r>
              <a:rPr lang="en-US" sz="2800" dirty="0">
                <a:latin typeface="Arial" charset="0"/>
                <a:ea typeface="MS PGothic" charset="0"/>
              </a:rPr>
              <a:t>Day 1 </a:t>
            </a:r>
            <a:br>
              <a:rPr lang="en-US" sz="3200" dirty="0">
                <a:latin typeface="Arial" charset="0"/>
                <a:ea typeface="MS PGothic" charset="0"/>
              </a:rPr>
            </a:br>
            <a:br>
              <a:rPr lang="en-US" sz="3200" dirty="0">
                <a:latin typeface="Arial" charset="0"/>
                <a:ea typeface="MS PGothic" charset="0"/>
              </a:rPr>
            </a:br>
            <a:endParaRPr lang="en-US" sz="3400" dirty="0">
              <a:latin typeface="Arial" charset="0"/>
              <a:ea typeface="MS PGothic" charset="0"/>
            </a:endParaRPr>
          </a:p>
        </p:txBody>
      </p:sp>
      <p:pic>
        <p:nvPicPr>
          <p:cNvPr id="1026" name="Picture 2" descr="Sha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285" y="5410200"/>
            <a:ext cx="2282639" cy="116955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19400" y="5410199"/>
            <a:ext cx="5991225" cy="1169551"/>
          </a:xfrm>
          <a:prstGeom prst="rect">
            <a:avLst/>
          </a:prstGeom>
        </p:spPr>
        <p:txBody>
          <a:bodyPr wrap="square">
            <a:spAutoFit/>
          </a:bodyPr>
          <a:lstStyle/>
          <a:p>
            <a:r>
              <a:rPr lang="en-US" sz="1400" b="1" dirty="0">
                <a:solidFill>
                  <a:srgbClr val="000000"/>
                </a:solidFill>
                <a:latin typeface="Arial" panose="020B0604020202020204" pitchFamily="34" charset="0"/>
              </a:rPr>
              <a:t>Disclaimer</a:t>
            </a:r>
            <a:r>
              <a:rPr lang="en-US" sz="1400" dirty="0">
                <a:solidFill>
                  <a:srgbClr val="000000"/>
                </a:solidFill>
                <a:latin typeface="Arial" panose="020B0604020202020204" pitchFamily="34" charset="0"/>
              </a:rPr>
              <a:t>  </a:t>
            </a:r>
            <a:endParaRPr lang="en-US" sz="1400" dirty="0">
              <a:solidFill>
                <a:srgbClr val="000000"/>
              </a:solidFill>
              <a:latin typeface="Segoe UI" panose="020B0502040204020203" pitchFamily="34" charset="0"/>
            </a:endParaRPr>
          </a:p>
          <a:p>
            <a:r>
              <a:rPr lang="en-US" sz="1400" i="1" dirty="0">
                <a:solidFill>
                  <a:srgbClr val="000000"/>
                </a:solidFill>
                <a:latin typeface="Arial" panose="020B0604020202020204" pitchFamily="34" charset="0"/>
              </a:rPr>
              <a:t>The content and conclusions in the Safe Healing and Learning Spaces Toolkit are those of the authors and do not necessarily reflect the views of United States Agency for International Development or the United States Government.</a:t>
            </a:r>
            <a:endParaRPr lang="en-US" sz="1400" dirty="0">
              <a:solidFill>
                <a:srgbClr val="000000"/>
              </a:solidFill>
              <a:latin typeface="Segoe UI" panose="020B0502040204020203"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2B4DA-201D-E548-AF40-BB67945DF2C3}"/>
              </a:ext>
            </a:extLst>
          </p:cNvPr>
          <p:cNvSpPr>
            <a:spLocks noGrp="1"/>
          </p:cNvSpPr>
          <p:nvPr>
            <p:ph type="title"/>
          </p:nvPr>
        </p:nvSpPr>
        <p:spPr>
          <a:xfrm>
            <a:off x="488196" y="457200"/>
            <a:ext cx="8305800" cy="914400"/>
          </a:xfrm>
        </p:spPr>
        <p:txBody>
          <a:bodyPr/>
          <a:lstStyle/>
          <a:p>
            <a:r>
              <a:rPr lang="fr-FR" dirty="0" err="1"/>
              <a:t>Overview</a:t>
            </a:r>
            <a:r>
              <a:rPr lang="fr-FR" dirty="0"/>
              <a:t> of </a:t>
            </a:r>
            <a:r>
              <a:rPr lang="fr-FR" dirty="0" err="1"/>
              <a:t>parenting</a:t>
            </a:r>
            <a:r>
              <a:rPr lang="fr-FR" dirty="0"/>
              <a:t> </a:t>
            </a:r>
            <a:r>
              <a:rPr lang="fr-FR" dirty="0" err="1"/>
              <a:t>skills</a:t>
            </a:r>
            <a:r>
              <a:rPr lang="fr-FR" dirty="0"/>
              <a:t> sessions</a:t>
            </a:r>
          </a:p>
        </p:txBody>
      </p:sp>
      <p:graphicFrame>
        <p:nvGraphicFramePr>
          <p:cNvPr id="5" name="Table 4">
            <a:extLst>
              <a:ext uri="{FF2B5EF4-FFF2-40B4-BE49-F238E27FC236}">
                <a16:creationId xmlns:a16="http://schemas.microsoft.com/office/drawing/2014/main" id="{4B32BB6D-717F-FA4A-99C6-A1783AC76B76}"/>
              </a:ext>
            </a:extLst>
          </p:cNvPr>
          <p:cNvGraphicFramePr>
            <a:graphicFrameLocks noGrp="1"/>
          </p:cNvGraphicFramePr>
          <p:nvPr>
            <p:extLst>
              <p:ext uri="{D42A27DB-BD31-4B8C-83A1-F6EECF244321}">
                <p14:modId xmlns:p14="http://schemas.microsoft.com/office/powerpoint/2010/main" val="1167169718"/>
              </p:ext>
            </p:extLst>
          </p:nvPr>
        </p:nvGraphicFramePr>
        <p:xfrm>
          <a:off x="488196" y="1676400"/>
          <a:ext cx="8153401" cy="4820920"/>
        </p:xfrm>
        <a:graphic>
          <a:graphicData uri="http://schemas.openxmlformats.org/drawingml/2006/table">
            <a:tbl>
              <a:tblPr firstRow="1" bandRow="1">
                <a:tableStyleId>{EB344D84-9AFB-497E-A393-DC336BA19D2E}</a:tableStyleId>
              </a:tblPr>
              <a:tblGrid>
                <a:gridCol w="6056811">
                  <a:extLst>
                    <a:ext uri="{9D8B030D-6E8A-4147-A177-3AD203B41FA5}">
                      <a16:colId xmlns:a16="http://schemas.microsoft.com/office/drawing/2014/main" val="1015195654"/>
                    </a:ext>
                  </a:extLst>
                </a:gridCol>
                <a:gridCol w="698863">
                  <a:extLst>
                    <a:ext uri="{9D8B030D-6E8A-4147-A177-3AD203B41FA5}">
                      <a16:colId xmlns:a16="http://schemas.microsoft.com/office/drawing/2014/main" val="2514174633"/>
                    </a:ext>
                  </a:extLst>
                </a:gridCol>
                <a:gridCol w="698863">
                  <a:extLst>
                    <a:ext uri="{9D8B030D-6E8A-4147-A177-3AD203B41FA5}">
                      <a16:colId xmlns:a16="http://schemas.microsoft.com/office/drawing/2014/main" val="316437620"/>
                    </a:ext>
                  </a:extLst>
                </a:gridCol>
                <a:gridCol w="698864">
                  <a:extLst>
                    <a:ext uri="{9D8B030D-6E8A-4147-A177-3AD203B41FA5}">
                      <a16:colId xmlns:a16="http://schemas.microsoft.com/office/drawing/2014/main" val="3020491697"/>
                    </a:ext>
                  </a:extLst>
                </a:gridCol>
              </a:tblGrid>
              <a:tr h="370840">
                <a:tc>
                  <a:txBody>
                    <a:bodyPr/>
                    <a:lstStyle/>
                    <a:p>
                      <a:r>
                        <a:rPr lang="en-GB" noProof="0" dirty="0"/>
                        <a:t>Session  title</a:t>
                      </a:r>
                    </a:p>
                  </a:txBody>
                  <a:tcPr/>
                </a:tc>
                <a:tc>
                  <a:txBody>
                    <a:bodyPr/>
                    <a:lstStyle/>
                    <a:p>
                      <a:r>
                        <a:rPr lang="en-GB" noProof="0" dirty="0"/>
                        <a:t>0-5</a:t>
                      </a:r>
                    </a:p>
                  </a:txBody>
                  <a:tcPr/>
                </a:tc>
                <a:tc>
                  <a:txBody>
                    <a:bodyPr/>
                    <a:lstStyle/>
                    <a:p>
                      <a:r>
                        <a:rPr lang="en-GB" noProof="0" dirty="0"/>
                        <a:t>6-11</a:t>
                      </a:r>
                    </a:p>
                  </a:txBody>
                  <a:tcPr/>
                </a:tc>
                <a:tc>
                  <a:txBody>
                    <a:bodyPr/>
                    <a:lstStyle/>
                    <a:p>
                      <a:r>
                        <a:rPr lang="en-GB" noProof="0" dirty="0" err="1"/>
                        <a:t>Adol</a:t>
                      </a:r>
                      <a:endParaRPr lang="en-GB" noProof="0" dirty="0"/>
                    </a:p>
                  </a:txBody>
                  <a:tcPr/>
                </a:tc>
                <a:extLst>
                  <a:ext uri="{0D108BD9-81ED-4DB2-BD59-A6C34878D82A}">
                    <a16:rowId xmlns:a16="http://schemas.microsoft.com/office/drawing/2014/main" val="2952986353"/>
                  </a:ext>
                </a:extLst>
              </a:tr>
              <a:tr h="370840">
                <a:tc>
                  <a:txBody>
                    <a:bodyPr/>
                    <a:lstStyle/>
                    <a:p>
                      <a:r>
                        <a:rPr lang="en-GB" noProof="0" dirty="0"/>
                        <a:t>Becoming a parent</a:t>
                      </a:r>
                    </a:p>
                  </a:txBody>
                  <a:tcPr/>
                </a:tc>
                <a:tc>
                  <a:txBody>
                    <a:bodyPr/>
                    <a:lstStyle/>
                    <a:p>
                      <a:r>
                        <a:rPr lang="en-GB" noProof="0" dirty="0"/>
                        <a:t>x</a:t>
                      </a:r>
                    </a:p>
                  </a:txBody>
                  <a:tcPr/>
                </a:tc>
                <a:tc>
                  <a:txBody>
                    <a:bodyPr/>
                    <a:lstStyle/>
                    <a:p>
                      <a:r>
                        <a:rPr lang="en-GB" noProof="0"/>
                        <a:t>x</a:t>
                      </a:r>
                    </a:p>
                  </a:txBody>
                  <a:tcPr/>
                </a:tc>
                <a:tc>
                  <a:txBody>
                    <a:bodyPr/>
                    <a:lstStyle/>
                    <a:p>
                      <a:r>
                        <a:rPr lang="en-GB" noProof="0"/>
                        <a:t>x</a:t>
                      </a:r>
                    </a:p>
                  </a:txBody>
                  <a:tcPr/>
                </a:tc>
                <a:extLst>
                  <a:ext uri="{0D108BD9-81ED-4DB2-BD59-A6C34878D82A}">
                    <a16:rowId xmlns:a16="http://schemas.microsoft.com/office/drawing/2014/main" val="1351683446"/>
                  </a:ext>
                </a:extLst>
              </a:tr>
              <a:tr h="370840">
                <a:tc>
                  <a:txBody>
                    <a:bodyPr/>
                    <a:lstStyle/>
                    <a:p>
                      <a:r>
                        <a:rPr lang="en-GB" noProof="0" dirty="0"/>
                        <a:t>Understanding and coping with stress</a:t>
                      </a:r>
                    </a:p>
                  </a:txBody>
                  <a:tcPr/>
                </a:tc>
                <a:tc>
                  <a:txBody>
                    <a:bodyPr/>
                    <a:lstStyle/>
                    <a:p>
                      <a:r>
                        <a:rPr lang="en-GB" noProof="0" dirty="0"/>
                        <a:t>x</a:t>
                      </a:r>
                    </a:p>
                  </a:txBody>
                  <a:tcPr/>
                </a:tc>
                <a:tc>
                  <a:txBody>
                    <a:bodyPr/>
                    <a:lstStyle/>
                    <a:p>
                      <a:r>
                        <a:rPr lang="en-GB" noProof="0" dirty="0"/>
                        <a:t>x</a:t>
                      </a:r>
                    </a:p>
                  </a:txBody>
                  <a:tcPr/>
                </a:tc>
                <a:tc>
                  <a:txBody>
                    <a:bodyPr/>
                    <a:lstStyle/>
                    <a:p>
                      <a:r>
                        <a:rPr lang="en-GB" noProof="0" dirty="0"/>
                        <a:t>x</a:t>
                      </a:r>
                    </a:p>
                  </a:txBody>
                  <a:tcPr/>
                </a:tc>
                <a:extLst>
                  <a:ext uri="{0D108BD9-81ED-4DB2-BD59-A6C34878D82A}">
                    <a16:rowId xmlns:a16="http://schemas.microsoft.com/office/drawing/2014/main" val="3022867563"/>
                  </a:ext>
                </a:extLst>
              </a:tr>
              <a:tr h="370840">
                <a:tc>
                  <a:txBody>
                    <a:bodyPr/>
                    <a:lstStyle/>
                    <a:p>
                      <a:r>
                        <a:rPr lang="en-GB" noProof="0" dirty="0"/>
                        <a:t>Coping and healing strategies</a:t>
                      </a:r>
                    </a:p>
                  </a:txBody>
                  <a:tcPr/>
                </a:tc>
                <a:tc>
                  <a:txBody>
                    <a:bodyPr/>
                    <a:lstStyle/>
                    <a:p>
                      <a:r>
                        <a:rPr lang="en-GB" noProof="0"/>
                        <a:t>x</a:t>
                      </a:r>
                    </a:p>
                  </a:txBody>
                  <a:tcPr/>
                </a:tc>
                <a:tc>
                  <a:txBody>
                    <a:bodyPr/>
                    <a:lstStyle/>
                    <a:p>
                      <a:r>
                        <a:rPr lang="en-GB" noProof="0"/>
                        <a:t>x</a:t>
                      </a:r>
                    </a:p>
                  </a:txBody>
                  <a:tcPr/>
                </a:tc>
                <a:tc>
                  <a:txBody>
                    <a:bodyPr/>
                    <a:lstStyle/>
                    <a:p>
                      <a:r>
                        <a:rPr lang="en-GB" noProof="0" dirty="0"/>
                        <a:t>x</a:t>
                      </a:r>
                    </a:p>
                  </a:txBody>
                  <a:tcPr/>
                </a:tc>
                <a:extLst>
                  <a:ext uri="{0D108BD9-81ED-4DB2-BD59-A6C34878D82A}">
                    <a16:rowId xmlns:a16="http://schemas.microsoft.com/office/drawing/2014/main" val="791995791"/>
                  </a:ext>
                </a:extLst>
              </a:tr>
              <a:tr h="370840">
                <a:tc>
                  <a:txBody>
                    <a:bodyPr/>
                    <a:lstStyle/>
                    <a:p>
                      <a:r>
                        <a:rPr lang="en-GB" noProof="0" dirty="0"/>
                        <a:t>Understanding brain development</a:t>
                      </a:r>
                    </a:p>
                  </a:txBody>
                  <a:tcPr/>
                </a:tc>
                <a:tc>
                  <a:txBody>
                    <a:bodyPr/>
                    <a:lstStyle/>
                    <a:p>
                      <a:r>
                        <a:rPr lang="en-GB" noProof="0"/>
                        <a:t>x</a:t>
                      </a:r>
                    </a:p>
                  </a:txBody>
                  <a:tcPr/>
                </a:tc>
                <a:tc>
                  <a:txBody>
                    <a:bodyPr/>
                    <a:lstStyle/>
                    <a:p>
                      <a:r>
                        <a:rPr lang="en-GB" noProof="0"/>
                        <a:t>x</a:t>
                      </a:r>
                    </a:p>
                  </a:txBody>
                  <a:tcPr/>
                </a:tc>
                <a:tc>
                  <a:txBody>
                    <a:bodyPr/>
                    <a:lstStyle/>
                    <a:p>
                      <a:r>
                        <a:rPr lang="en-GB" noProof="0" dirty="0"/>
                        <a:t>x</a:t>
                      </a:r>
                    </a:p>
                  </a:txBody>
                  <a:tcPr/>
                </a:tc>
                <a:extLst>
                  <a:ext uri="{0D108BD9-81ED-4DB2-BD59-A6C34878D82A}">
                    <a16:rowId xmlns:a16="http://schemas.microsoft.com/office/drawing/2014/main" val="4045694507"/>
                  </a:ext>
                </a:extLst>
              </a:tr>
              <a:tr h="370840">
                <a:tc>
                  <a:txBody>
                    <a:bodyPr/>
                    <a:lstStyle/>
                    <a:p>
                      <a:r>
                        <a:rPr lang="en-GB" noProof="0" dirty="0"/>
                        <a:t>Building positive relationships</a:t>
                      </a:r>
                    </a:p>
                  </a:txBody>
                  <a:tcPr/>
                </a:tc>
                <a:tc>
                  <a:txBody>
                    <a:bodyPr/>
                    <a:lstStyle/>
                    <a:p>
                      <a:endParaRPr lang="en-GB" noProof="0"/>
                    </a:p>
                  </a:txBody>
                  <a:tcPr/>
                </a:tc>
                <a:tc>
                  <a:txBody>
                    <a:bodyPr/>
                    <a:lstStyle/>
                    <a:p>
                      <a:endParaRPr lang="en-GB" noProof="0"/>
                    </a:p>
                  </a:txBody>
                  <a:tcPr/>
                </a:tc>
                <a:tc>
                  <a:txBody>
                    <a:bodyPr/>
                    <a:lstStyle/>
                    <a:p>
                      <a:r>
                        <a:rPr lang="en-GB" noProof="0" dirty="0"/>
                        <a:t>x</a:t>
                      </a:r>
                    </a:p>
                  </a:txBody>
                  <a:tcPr/>
                </a:tc>
                <a:extLst>
                  <a:ext uri="{0D108BD9-81ED-4DB2-BD59-A6C34878D82A}">
                    <a16:rowId xmlns:a16="http://schemas.microsoft.com/office/drawing/2014/main" val="3705318497"/>
                  </a:ext>
                </a:extLst>
              </a:tr>
              <a:tr h="370840">
                <a:tc>
                  <a:txBody>
                    <a:bodyPr/>
                    <a:lstStyle/>
                    <a:p>
                      <a:r>
                        <a:rPr lang="en-GB" noProof="0" dirty="0"/>
                        <a:t>Positive parental time for health growth</a:t>
                      </a:r>
                    </a:p>
                  </a:txBody>
                  <a:tcPr/>
                </a:tc>
                <a:tc>
                  <a:txBody>
                    <a:bodyPr/>
                    <a:lstStyle/>
                    <a:p>
                      <a:endParaRPr lang="en-GB" noProof="0"/>
                    </a:p>
                  </a:txBody>
                  <a:tcPr/>
                </a:tc>
                <a:tc>
                  <a:txBody>
                    <a:bodyPr/>
                    <a:lstStyle/>
                    <a:p>
                      <a:r>
                        <a:rPr lang="en-GB" noProof="0"/>
                        <a:t>x</a:t>
                      </a:r>
                    </a:p>
                  </a:txBody>
                  <a:tcPr/>
                </a:tc>
                <a:tc>
                  <a:txBody>
                    <a:bodyPr/>
                    <a:lstStyle/>
                    <a:p>
                      <a:endParaRPr lang="en-GB" noProof="0" dirty="0"/>
                    </a:p>
                  </a:txBody>
                  <a:tcPr/>
                </a:tc>
                <a:extLst>
                  <a:ext uri="{0D108BD9-81ED-4DB2-BD59-A6C34878D82A}">
                    <a16:rowId xmlns:a16="http://schemas.microsoft.com/office/drawing/2014/main" val="1451484374"/>
                  </a:ext>
                </a:extLst>
              </a:tr>
              <a:tr h="370840">
                <a:tc>
                  <a:txBody>
                    <a:bodyPr/>
                    <a:lstStyle/>
                    <a:p>
                      <a:r>
                        <a:rPr lang="en-GB" noProof="0" dirty="0"/>
                        <a:t>Playing to learn and love</a:t>
                      </a:r>
                    </a:p>
                  </a:txBody>
                  <a:tcPr/>
                </a:tc>
                <a:tc>
                  <a:txBody>
                    <a:bodyPr/>
                    <a:lstStyle/>
                    <a:p>
                      <a:r>
                        <a:rPr lang="en-GB" noProof="0"/>
                        <a:t>x</a:t>
                      </a:r>
                    </a:p>
                  </a:txBody>
                  <a:tcPr/>
                </a:tc>
                <a:tc>
                  <a:txBody>
                    <a:bodyPr/>
                    <a:lstStyle/>
                    <a:p>
                      <a:endParaRPr lang="en-GB" noProof="0"/>
                    </a:p>
                  </a:txBody>
                  <a:tcPr/>
                </a:tc>
                <a:tc>
                  <a:txBody>
                    <a:bodyPr/>
                    <a:lstStyle/>
                    <a:p>
                      <a:endParaRPr lang="en-GB" noProof="0" dirty="0"/>
                    </a:p>
                  </a:txBody>
                  <a:tcPr/>
                </a:tc>
                <a:extLst>
                  <a:ext uri="{0D108BD9-81ED-4DB2-BD59-A6C34878D82A}">
                    <a16:rowId xmlns:a16="http://schemas.microsoft.com/office/drawing/2014/main" val="632857756"/>
                  </a:ext>
                </a:extLst>
              </a:tr>
              <a:tr h="370840">
                <a:tc>
                  <a:txBody>
                    <a:bodyPr/>
                    <a:lstStyle/>
                    <a:p>
                      <a:r>
                        <a:rPr lang="en-GB" noProof="0" dirty="0"/>
                        <a:t>Communicating with empathy</a:t>
                      </a:r>
                    </a:p>
                  </a:txBody>
                  <a:tcPr/>
                </a:tc>
                <a:tc>
                  <a:txBody>
                    <a:bodyPr/>
                    <a:lstStyle/>
                    <a:p>
                      <a:r>
                        <a:rPr lang="en-GB" noProof="0"/>
                        <a:t>x</a:t>
                      </a:r>
                    </a:p>
                  </a:txBody>
                  <a:tcPr/>
                </a:tc>
                <a:tc>
                  <a:txBody>
                    <a:bodyPr/>
                    <a:lstStyle/>
                    <a:p>
                      <a:r>
                        <a:rPr lang="en-GB" noProof="0"/>
                        <a:t>x</a:t>
                      </a:r>
                    </a:p>
                  </a:txBody>
                  <a:tcPr/>
                </a:tc>
                <a:tc>
                  <a:txBody>
                    <a:bodyPr/>
                    <a:lstStyle/>
                    <a:p>
                      <a:r>
                        <a:rPr lang="en-GB" noProof="0" dirty="0"/>
                        <a:t>x</a:t>
                      </a:r>
                    </a:p>
                  </a:txBody>
                  <a:tcPr/>
                </a:tc>
                <a:extLst>
                  <a:ext uri="{0D108BD9-81ED-4DB2-BD59-A6C34878D82A}">
                    <a16:rowId xmlns:a16="http://schemas.microsoft.com/office/drawing/2014/main" val="3768319215"/>
                  </a:ext>
                </a:extLst>
              </a:tr>
              <a:tr h="370840">
                <a:tc>
                  <a:txBody>
                    <a:bodyPr/>
                    <a:lstStyle/>
                    <a:p>
                      <a:r>
                        <a:rPr lang="en-GB" noProof="0" dirty="0"/>
                        <a:t>Guiding healthy choices</a:t>
                      </a:r>
                    </a:p>
                  </a:txBody>
                  <a:tcPr/>
                </a:tc>
                <a:tc>
                  <a:txBody>
                    <a:bodyPr/>
                    <a:lstStyle/>
                    <a:p>
                      <a:endParaRPr lang="en-GB" noProof="0"/>
                    </a:p>
                  </a:txBody>
                  <a:tcPr/>
                </a:tc>
                <a:tc>
                  <a:txBody>
                    <a:bodyPr/>
                    <a:lstStyle/>
                    <a:p>
                      <a:endParaRPr lang="en-GB" noProof="0"/>
                    </a:p>
                  </a:txBody>
                  <a:tcPr/>
                </a:tc>
                <a:tc>
                  <a:txBody>
                    <a:bodyPr/>
                    <a:lstStyle/>
                    <a:p>
                      <a:r>
                        <a:rPr lang="en-GB" noProof="0" dirty="0"/>
                        <a:t>x</a:t>
                      </a:r>
                    </a:p>
                  </a:txBody>
                  <a:tcPr/>
                </a:tc>
                <a:extLst>
                  <a:ext uri="{0D108BD9-81ED-4DB2-BD59-A6C34878D82A}">
                    <a16:rowId xmlns:a16="http://schemas.microsoft.com/office/drawing/2014/main" val="3239227773"/>
                  </a:ext>
                </a:extLst>
              </a:tr>
              <a:tr h="370840">
                <a:tc>
                  <a:txBody>
                    <a:bodyPr/>
                    <a:lstStyle/>
                    <a:p>
                      <a:r>
                        <a:rPr lang="en-GB" noProof="0" dirty="0"/>
                        <a:t>Encouraging responsibility and family rules and routines</a:t>
                      </a:r>
                    </a:p>
                  </a:txBody>
                  <a:tcPr/>
                </a:tc>
                <a:tc>
                  <a:txBody>
                    <a:bodyPr/>
                    <a:lstStyle/>
                    <a:p>
                      <a:endParaRPr lang="en-GB" noProof="0"/>
                    </a:p>
                  </a:txBody>
                  <a:tcPr/>
                </a:tc>
                <a:tc>
                  <a:txBody>
                    <a:bodyPr/>
                    <a:lstStyle/>
                    <a:p>
                      <a:r>
                        <a:rPr lang="en-GB" noProof="0"/>
                        <a:t>x</a:t>
                      </a:r>
                    </a:p>
                  </a:txBody>
                  <a:tcPr/>
                </a:tc>
                <a:tc>
                  <a:txBody>
                    <a:bodyPr/>
                    <a:lstStyle/>
                    <a:p>
                      <a:endParaRPr lang="en-GB" noProof="0" dirty="0"/>
                    </a:p>
                  </a:txBody>
                  <a:tcPr/>
                </a:tc>
                <a:extLst>
                  <a:ext uri="{0D108BD9-81ED-4DB2-BD59-A6C34878D82A}">
                    <a16:rowId xmlns:a16="http://schemas.microsoft.com/office/drawing/2014/main" val="2244930828"/>
                  </a:ext>
                </a:extLst>
              </a:tr>
              <a:tr h="370840">
                <a:tc>
                  <a:txBody>
                    <a:bodyPr/>
                    <a:lstStyle/>
                    <a:p>
                      <a:r>
                        <a:rPr lang="en-GB" noProof="0" dirty="0"/>
                        <a:t>Discipline with dignity</a:t>
                      </a:r>
                    </a:p>
                  </a:txBody>
                  <a:tcPr/>
                </a:tc>
                <a:tc>
                  <a:txBody>
                    <a:bodyPr/>
                    <a:lstStyle/>
                    <a:p>
                      <a:r>
                        <a:rPr lang="en-GB" noProof="0"/>
                        <a:t>x</a:t>
                      </a:r>
                    </a:p>
                  </a:txBody>
                  <a:tcPr/>
                </a:tc>
                <a:tc>
                  <a:txBody>
                    <a:bodyPr/>
                    <a:lstStyle/>
                    <a:p>
                      <a:r>
                        <a:rPr lang="en-GB" noProof="0"/>
                        <a:t>x</a:t>
                      </a:r>
                    </a:p>
                  </a:txBody>
                  <a:tcPr/>
                </a:tc>
                <a:tc>
                  <a:txBody>
                    <a:bodyPr/>
                    <a:lstStyle/>
                    <a:p>
                      <a:endParaRPr lang="en-GB" noProof="0" dirty="0"/>
                    </a:p>
                  </a:txBody>
                  <a:tcPr/>
                </a:tc>
                <a:extLst>
                  <a:ext uri="{0D108BD9-81ED-4DB2-BD59-A6C34878D82A}">
                    <a16:rowId xmlns:a16="http://schemas.microsoft.com/office/drawing/2014/main" val="2519944542"/>
                  </a:ext>
                </a:extLst>
              </a:tr>
              <a:tr h="370840">
                <a:tc>
                  <a:txBody>
                    <a:bodyPr/>
                    <a:lstStyle/>
                    <a:p>
                      <a:r>
                        <a:rPr lang="en-GB" noProof="0" dirty="0"/>
                        <a:t>Respecting adolescent and changing bodies</a:t>
                      </a:r>
                    </a:p>
                  </a:txBody>
                  <a:tcPr/>
                </a:tc>
                <a:tc>
                  <a:txBody>
                    <a:bodyPr/>
                    <a:lstStyle/>
                    <a:p>
                      <a:endParaRPr lang="en-GB" noProof="0"/>
                    </a:p>
                  </a:txBody>
                  <a:tcPr/>
                </a:tc>
                <a:tc>
                  <a:txBody>
                    <a:bodyPr/>
                    <a:lstStyle/>
                    <a:p>
                      <a:endParaRPr lang="en-GB" noProof="0"/>
                    </a:p>
                  </a:txBody>
                  <a:tcPr/>
                </a:tc>
                <a:tc>
                  <a:txBody>
                    <a:bodyPr/>
                    <a:lstStyle/>
                    <a:p>
                      <a:r>
                        <a:rPr lang="en-GB" noProof="0" dirty="0"/>
                        <a:t>x</a:t>
                      </a:r>
                    </a:p>
                  </a:txBody>
                  <a:tcPr/>
                </a:tc>
                <a:extLst>
                  <a:ext uri="{0D108BD9-81ED-4DB2-BD59-A6C34878D82A}">
                    <a16:rowId xmlns:a16="http://schemas.microsoft.com/office/drawing/2014/main" val="1248138630"/>
                  </a:ext>
                </a:extLst>
              </a:tr>
            </a:tbl>
          </a:graphicData>
        </a:graphic>
      </p:graphicFrame>
    </p:spTree>
    <p:extLst>
      <p:ext uri="{BB962C8B-B14F-4D97-AF65-F5344CB8AC3E}">
        <p14:creationId xmlns:p14="http://schemas.microsoft.com/office/powerpoint/2010/main" val="3226411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A8407-926B-2842-AE3F-6BE8F92898A7}"/>
              </a:ext>
            </a:extLst>
          </p:cNvPr>
          <p:cNvSpPr>
            <a:spLocks noGrp="1"/>
          </p:cNvSpPr>
          <p:nvPr>
            <p:ph type="title"/>
          </p:nvPr>
        </p:nvSpPr>
        <p:spPr>
          <a:xfrm>
            <a:off x="468824" y="457200"/>
            <a:ext cx="8305800" cy="1219200"/>
          </a:xfrm>
        </p:spPr>
        <p:txBody>
          <a:bodyPr/>
          <a:lstStyle/>
          <a:p>
            <a:r>
              <a:rPr lang="fr-FR" dirty="0" err="1"/>
              <a:t>Overview</a:t>
            </a:r>
            <a:r>
              <a:rPr lang="fr-FR" dirty="0"/>
              <a:t> of </a:t>
            </a:r>
            <a:r>
              <a:rPr lang="fr-FR" dirty="0" err="1"/>
              <a:t>parenting</a:t>
            </a:r>
            <a:r>
              <a:rPr lang="fr-FR" dirty="0"/>
              <a:t> </a:t>
            </a:r>
            <a:r>
              <a:rPr lang="fr-FR" dirty="0" err="1"/>
              <a:t>skills</a:t>
            </a:r>
            <a:r>
              <a:rPr lang="fr-FR" dirty="0"/>
              <a:t> sessions</a:t>
            </a:r>
          </a:p>
        </p:txBody>
      </p:sp>
      <p:graphicFrame>
        <p:nvGraphicFramePr>
          <p:cNvPr id="5" name="Table 4">
            <a:extLst>
              <a:ext uri="{FF2B5EF4-FFF2-40B4-BE49-F238E27FC236}">
                <a16:creationId xmlns:a16="http://schemas.microsoft.com/office/drawing/2014/main" id="{3123DCC1-7785-0949-9637-828F3CB6F44A}"/>
              </a:ext>
            </a:extLst>
          </p:cNvPr>
          <p:cNvGraphicFramePr>
            <a:graphicFrameLocks noGrp="1"/>
          </p:cNvGraphicFramePr>
          <p:nvPr>
            <p:extLst>
              <p:ext uri="{D42A27DB-BD31-4B8C-83A1-F6EECF244321}">
                <p14:modId xmlns:p14="http://schemas.microsoft.com/office/powerpoint/2010/main" val="204587860"/>
              </p:ext>
            </p:extLst>
          </p:nvPr>
        </p:nvGraphicFramePr>
        <p:xfrm>
          <a:off x="468824" y="1447800"/>
          <a:ext cx="8153401" cy="4851400"/>
        </p:xfrm>
        <a:graphic>
          <a:graphicData uri="http://schemas.openxmlformats.org/drawingml/2006/table">
            <a:tbl>
              <a:tblPr firstRow="1" bandRow="1">
                <a:tableStyleId>{EB344D84-9AFB-497E-A393-DC336BA19D2E}</a:tableStyleId>
              </a:tblPr>
              <a:tblGrid>
                <a:gridCol w="6056811">
                  <a:extLst>
                    <a:ext uri="{9D8B030D-6E8A-4147-A177-3AD203B41FA5}">
                      <a16:colId xmlns:a16="http://schemas.microsoft.com/office/drawing/2014/main" val="1015195654"/>
                    </a:ext>
                  </a:extLst>
                </a:gridCol>
                <a:gridCol w="698863">
                  <a:extLst>
                    <a:ext uri="{9D8B030D-6E8A-4147-A177-3AD203B41FA5}">
                      <a16:colId xmlns:a16="http://schemas.microsoft.com/office/drawing/2014/main" val="2514174633"/>
                    </a:ext>
                  </a:extLst>
                </a:gridCol>
                <a:gridCol w="698863">
                  <a:extLst>
                    <a:ext uri="{9D8B030D-6E8A-4147-A177-3AD203B41FA5}">
                      <a16:colId xmlns:a16="http://schemas.microsoft.com/office/drawing/2014/main" val="316437620"/>
                    </a:ext>
                  </a:extLst>
                </a:gridCol>
                <a:gridCol w="698864">
                  <a:extLst>
                    <a:ext uri="{9D8B030D-6E8A-4147-A177-3AD203B41FA5}">
                      <a16:colId xmlns:a16="http://schemas.microsoft.com/office/drawing/2014/main" val="3020491697"/>
                    </a:ext>
                  </a:extLst>
                </a:gridCol>
              </a:tblGrid>
              <a:tr h="370840">
                <a:tc>
                  <a:txBody>
                    <a:bodyPr/>
                    <a:lstStyle/>
                    <a:p>
                      <a:r>
                        <a:rPr lang="en-GB" noProof="0"/>
                        <a:t>Session  title</a:t>
                      </a:r>
                    </a:p>
                  </a:txBody>
                  <a:tcPr/>
                </a:tc>
                <a:tc>
                  <a:txBody>
                    <a:bodyPr/>
                    <a:lstStyle/>
                    <a:p>
                      <a:r>
                        <a:rPr lang="en-GB" noProof="0"/>
                        <a:t>0-5</a:t>
                      </a:r>
                    </a:p>
                  </a:txBody>
                  <a:tcPr/>
                </a:tc>
                <a:tc>
                  <a:txBody>
                    <a:bodyPr/>
                    <a:lstStyle/>
                    <a:p>
                      <a:r>
                        <a:rPr lang="en-GB" noProof="0"/>
                        <a:t>6-11</a:t>
                      </a:r>
                    </a:p>
                  </a:txBody>
                  <a:tcPr/>
                </a:tc>
                <a:tc>
                  <a:txBody>
                    <a:bodyPr/>
                    <a:lstStyle/>
                    <a:p>
                      <a:r>
                        <a:rPr lang="en-GB" noProof="0"/>
                        <a:t>Adol</a:t>
                      </a:r>
                    </a:p>
                  </a:txBody>
                  <a:tcPr/>
                </a:tc>
                <a:extLst>
                  <a:ext uri="{0D108BD9-81ED-4DB2-BD59-A6C34878D82A}">
                    <a16:rowId xmlns:a16="http://schemas.microsoft.com/office/drawing/2014/main" val="2952986353"/>
                  </a:ext>
                </a:extLst>
              </a:tr>
              <a:tr h="370840">
                <a:tc>
                  <a:txBody>
                    <a:bodyPr/>
                    <a:lstStyle/>
                    <a:p>
                      <a:r>
                        <a:rPr lang="en-GB" noProof="0" dirty="0"/>
                        <a:t>Protecting the health, wellbeing and dignity of adolescents – Reproductive health and early marriage</a:t>
                      </a:r>
                    </a:p>
                  </a:txBody>
                  <a:tcPr/>
                </a:tc>
                <a:tc>
                  <a:txBody>
                    <a:bodyPr/>
                    <a:lstStyle/>
                    <a:p>
                      <a:endParaRPr lang="en-GB" noProof="0" dirty="0"/>
                    </a:p>
                  </a:txBody>
                  <a:tcPr/>
                </a:tc>
                <a:tc>
                  <a:txBody>
                    <a:bodyPr/>
                    <a:lstStyle/>
                    <a:p>
                      <a:endParaRPr lang="en-GB" noProof="0" dirty="0"/>
                    </a:p>
                  </a:txBody>
                  <a:tcPr/>
                </a:tc>
                <a:tc>
                  <a:txBody>
                    <a:bodyPr/>
                    <a:lstStyle/>
                    <a:p>
                      <a:r>
                        <a:rPr lang="en-GB" noProof="0" dirty="0"/>
                        <a:t>x</a:t>
                      </a:r>
                    </a:p>
                  </a:txBody>
                  <a:tcPr/>
                </a:tc>
                <a:extLst>
                  <a:ext uri="{0D108BD9-81ED-4DB2-BD59-A6C34878D82A}">
                    <a16:rowId xmlns:a16="http://schemas.microsoft.com/office/drawing/2014/main" val="1351683446"/>
                  </a:ext>
                </a:extLst>
              </a:tr>
              <a:tr h="370840">
                <a:tc>
                  <a:txBody>
                    <a:bodyPr/>
                    <a:lstStyle/>
                    <a:p>
                      <a:r>
                        <a:rPr lang="en-GB" noProof="0" dirty="0"/>
                        <a:t>Talking, story telling and playing games</a:t>
                      </a:r>
                    </a:p>
                    <a:p>
                      <a:endParaRPr lang="en-GB" noProof="0" dirty="0"/>
                    </a:p>
                  </a:txBody>
                  <a:tcPr/>
                </a:tc>
                <a:tc>
                  <a:txBody>
                    <a:bodyPr/>
                    <a:lstStyle/>
                    <a:p>
                      <a:endParaRPr lang="en-GB" noProof="0" dirty="0"/>
                    </a:p>
                  </a:txBody>
                  <a:tcPr/>
                </a:tc>
                <a:tc>
                  <a:txBody>
                    <a:bodyPr/>
                    <a:lstStyle/>
                    <a:p>
                      <a:r>
                        <a:rPr lang="en-GB" noProof="0" dirty="0"/>
                        <a:t>x</a:t>
                      </a:r>
                    </a:p>
                  </a:txBody>
                  <a:tcPr/>
                </a:tc>
                <a:tc>
                  <a:txBody>
                    <a:bodyPr/>
                    <a:lstStyle/>
                    <a:p>
                      <a:endParaRPr lang="en-GB" noProof="0" dirty="0"/>
                    </a:p>
                  </a:txBody>
                  <a:tcPr/>
                </a:tc>
                <a:extLst>
                  <a:ext uri="{0D108BD9-81ED-4DB2-BD59-A6C34878D82A}">
                    <a16:rowId xmlns:a16="http://schemas.microsoft.com/office/drawing/2014/main" val="3022867563"/>
                  </a:ext>
                </a:extLst>
              </a:tr>
              <a:tr h="370840">
                <a:tc>
                  <a:txBody>
                    <a:bodyPr/>
                    <a:lstStyle/>
                    <a:p>
                      <a:r>
                        <a:rPr lang="en-GB" noProof="0" dirty="0"/>
                        <a:t>Healthy relationships and community safety</a:t>
                      </a:r>
                    </a:p>
                    <a:p>
                      <a:endParaRPr lang="en-GB" noProof="0" dirty="0"/>
                    </a:p>
                  </a:txBody>
                  <a:tcPr/>
                </a:tc>
                <a:tc>
                  <a:txBody>
                    <a:bodyPr/>
                    <a:lstStyle/>
                    <a:p>
                      <a:endParaRPr lang="en-GB" noProof="0"/>
                    </a:p>
                  </a:txBody>
                  <a:tcPr/>
                </a:tc>
                <a:tc>
                  <a:txBody>
                    <a:bodyPr/>
                    <a:lstStyle/>
                    <a:p>
                      <a:endParaRPr lang="en-GB" noProof="0" dirty="0"/>
                    </a:p>
                  </a:txBody>
                  <a:tcPr/>
                </a:tc>
                <a:tc>
                  <a:txBody>
                    <a:bodyPr/>
                    <a:lstStyle/>
                    <a:p>
                      <a:r>
                        <a:rPr lang="en-GB" noProof="0" dirty="0"/>
                        <a:t>x</a:t>
                      </a:r>
                    </a:p>
                  </a:txBody>
                  <a:tcPr/>
                </a:tc>
                <a:extLst>
                  <a:ext uri="{0D108BD9-81ED-4DB2-BD59-A6C34878D82A}">
                    <a16:rowId xmlns:a16="http://schemas.microsoft.com/office/drawing/2014/main" val="791995791"/>
                  </a:ext>
                </a:extLst>
              </a:tr>
              <a:tr h="370840">
                <a:tc>
                  <a:txBody>
                    <a:bodyPr/>
                    <a:lstStyle/>
                    <a:p>
                      <a:r>
                        <a:rPr lang="en-GB" noProof="0" dirty="0"/>
                        <a:t>Understanding children/adolescents psychosocial needs</a:t>
                      </a:r>
                    </a:p>
                    <a:p>
                      <a:endParaRPr lang="en-GB" noProof="0" dirty="0"/>
                    </a:p>
                  </a:txBody>
                  <a:tcPr/>
                </a:tc>
                <a:tc>
                  <a:txBody>
                    <a:bodyPr/>
                    <a:lstStyle/>
                    <a:p>
                      <a:r>
                        <a:rPr lang="en-GB" noProof="0" dirty="0"/>
                        <a:t>x</a:t>
                      </a:r>
                    </a:p>
                  </a:txBody>
                  <a:tcPr/>
                </a:tc>
                <a:tc>
                  <a:txBody>
                    <a:bodyPr/>
                    <a:lstStyle/>
                    <a:p>
                      <a:r>
                        <a:rPr lang="en-GB" noProof="0" dirty="0"/>
                        <a:t>x</a:t>
                      </a:r>
                    </a:p>
                  </a:txBody>
                  <a:tcPr/>
                </a:tc>
                <a:tc>
                  <a:txBody>
                    <a:bodyPr/>
                    <a:lstStyle/>
                    <a:p>
                      <a:r>
                        <a:rPr lang="en-GB" noProof="0" dirty="0"/>
                        <a:t>x</a:t>
                      </a:r>
                    </a:p>
                  </a:txBody>
                  <a:tcPr/>
                </a:tc>
                <a:extLst>
                  <a:ext uri="{0D108BD9-81ED-4DB2-BD59-A6C34878D82A}">
                    <a16:rowId xmlns:a16="http://schemas.microsoft.com/office/drawing/2014/main" val="4045694507"/>
                  </a:ext>
                </a:extLst>
              </a:tr>
              <a:tr h="370840">
                <a:tc>
                  <a:txBody>
                    <a:bodyPr/>
                    <a:lstStyle/>
                    <a:p>
                      <a:r>
                        <a:rPr lang="en-GB" noProof="0" dirty="0"/>
                        <a:t>Providing psychosocial support to children and adolescent</a:t>
                      </a:r>
                    </a:p>
                  </a:txBody>
                  <a:tcPr/>
                </a:tc>
                <a:tc>
                  <a:txBody>
                    <a:bodyPr/>
                    <a:lstStyle/>
                    <a:p>
                      <a:endParaRPr lang="en-GB" noProof="0"/>
                    </a:p>
                  </a:txBody>
                  <a:tcPr/>
                </a:tc>
                <a:tc>
                  <a:txBody>
                    <a:bodyPr/>
                    <a:lstStyle/>
                    <a:p>
                      <a:r>
                        <a:rPr lang="en-GB" noProof="0" dirty="0"/>
                        <a:t>x</a:t>
                      </a:r>
                    </a:p>
                  </a:txBody>
                  <a:tcPr/>
                </a:tc>
                <a:tc>
                  <a:txBody>
                    <a:bodyPr/>
                    <a:lstStyle/>
                    <a:p>
                      <a:r>
                        <a:rPr lang="en-GB" noProof="0" dirty="0"/>
                        <a:t>x</a:t>
                      </a:r>
                    </a:p>
                  </a:txBody>
                  <a:tcPr/>
                </a:tc>
                <a:extLst>
                  <a:ext uri="{0D108BD9-81ED-4DB2-BD59-A6C34878D82A}">
                    <a16:rowId xmlns:a16="http://schemas.microsoft.com/office/drawing/2014/main" val="3705318497"/>
                  </a:ext>
                </a:extLst>
              </a:tr>
              <a:tr h="370840">
                <a:tc>
                  <a:txBody>
                    <a:bodyPr/>
                    <a:lstStyle/>
                    <a:p>
                      <a:r>
                        <a:rPr lang="en-GB" noProof="0" dirty="0"/>
                        <a:t>Toy making workshop</a:t>
                      </a:r>
                    </a:p>
                    <a:p>
                      <a:endParaRPr lang="en-GB" noProof="0" dirty="0"/>
                    </a:p>
                  </a:txBody>
                  <a:tcPr/>
                </a:tc>
                <a:tc>
                  <a:txBody>
                    <a:bodyPr/>
                    <a:lstStyle/>
                    <a:p>
                      <a:r>
                        <a:rPr lang="en-GB" noProof="0" dirty="0"/>
                        <a:t>x</a:t>
                      </a:r>
                    </a:p>
                  </a:txBody>
                  <a:tcPr/>
                </a:tc>
                <a:tc>
                  <a:txBody>
                    <a:bodyPr/>
                    <a:lstStyle/>
                    <a:p>
                      <a:endParaRPr lang="en-GB" noProof="0" dirty="0"/>
                    </a:p>
                  </a:txBody>
                  <a:tcPr/>
                </a:tc>
                <a:tc>
                  <a:txBody>
                    <a:bodyPr/>
                    <a:lstStyle/>
                    <a:p>
                      <a:endParaRPr lang="en-GB" noProof="0" dirty="0"/>
                    </a:p>
                  </a:txBody>
                  <a:tcPr/>
                </a:tc>
                <a:extLst>
                  <a:ext uri="{0D108BD9-81ED-4DB2-BD59-A6C34878D82A}">
                    <a16:rowId xmlns:a16="http://schemas.microsoft.com/office/drawing/2014/main" val="1451484374"/>
                  </a:ext>
                </a:extLst>
              </a:tr>
              <a:tr h="370840">
                <a:tc>
                  <a:txBody>
                    <a:bodyPr/>
                    <a:lstStyle/>
                    <a:p>
                      <a:r>
                        <a:rPr lang="en-GB" noProof="0" dirty="0"/>
                        <a:t>Review and celebration: commitment to positive parenting</a:t>
                      </a:r>
                    </a:p>
                    <a:p>
                      <a:endParaRPr lang="en-GB" noProof="0" dirty="0"/>
                    </a:p>
                  </a:txBody>
                  <a:tcPr/>
                </a:tc>
                <a:tc>
                  <a:txBody>
                    <a:bodyPr/>
                    <a:lstStyle/>
                    <a:p>
                      <a:r>
                        <a:rPr lang="en-GB" noProof="0" dirty="0"/>
                        <a:t>x</a:t>
                      </a:r>
                    </a:p>
                  </a:txBody>
                  <a:tcPr/>
                </a:tc>
                <a:tc>
                  <a:txBody>
                    <a:bodyPr/>
                    <a:lstStyle/>
                    <a:p>
                      <a:r>
                        <a:rPr lang="en-GB" noProof="0" dirty="0"/>
                        <a:t>x</a:t>
                      </a:r>
                    </a:p>
                  </a:txBody>
                  <a:tcPr/>
                </a:tc>
                <a:tc>
                  <a:txBody>
                    <a:bodyPr/>
                    <a:lstStyle/>
                    <a:p>
                      <a:r>
                        <a:rPr lang="en-GB" noProof="0" dirty="0"/>
                        <a:t>x</a:t>
                      </a:r>
                    </a:p>
                  </a:txBody>
                  <a:tcPr/>
                </a:tc>
                <a:extLst>
                  <a:ext uri="{0D108BD9-81ED-4DB2-BD59-A6C34878D82A}">
                    <a16:rowId xmlns:a16="http://schemas.microsoft.com/office/drawing/2014/main" val="632857756"/>
                  </a:ext>
                </a:extLst>
              </a:tr>
            </a:tbl>
          </a:graphicData>
        </a:graphic>
      </p:graphicFrame>
    </p:spTree>
    <p:extLst>
      <p:ext uri="{BB962C8B-B14F-4D97-AF65-F5344CB8AC3E}">
        <p14:creationId xmlns:p14="http://schemas.microsoft.com/office/powerpoint/2010/main" val="1426742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05800" cy="1219200"/>
          </a:xfrm>
        </p:spPr>
        <p:txBody>
          <a:bodyPr/>
          <a:lstStyle/>
          <a:p>
            <a:r>
              <a:rPr lang="en-US" b="1" u="sng" dirty="0"/>
              <a:t>In each parenting skills session look out for:</a:t>
            </a:r>
          </a:p>
        </p:txBody>
      </p:sp>
      <p:sp>
        <p:nvSpPr>
          <p:cNvPr id="3" name="TextBox 2"/>
          <p:cNvSpPr txBox="1"/>
          <p:nvPr/>
        </p:nvSpPr>
        <p:spPr>
          <a:xfrm>
            <a:off x="457200" y="1905000"/>
            <a:ext cx="8001000" cy="2505301"/>
          </a:xfrm>
          <a:prstGeom prst="rect">
            <a:avLst/>
          </a:prstGeom>
          <a:noFill/>
        </p:spPr>
        <p:txBody>
          <a:bodyPr wrap="square" rtlCol="0">
            <a:spAutoFit/>
          </a:bodyPr>
          <a:lstStyle/>
          <a:p>
            <a:pPr marL="457200" indent="-457200">
              <a:spcBef>
                <a:spcPct val="20000"/>
              </a:spcBef>
              <a:buFont typeface="Arial" panose="020B0604020202020204" pitchFamily="34" charset="0"/>
              <a:buChar char="•"/>
            </a:pPr>
            <a:r>
              <a:rPr lang="en-US" sz="2800" dirty="0">
                <a:ea typeface="MS PGothic" charset="0"/>
                <a:cs typeface="MS PGothic" charset="0"/>
              </a:rPr>
              <a:t>The estimated duration of the activity</a:t>
            </a:r>
          </a:p>
          <a:p>
            <a:pPr marL="457200" indent="-457200">
              <a:spcBef>
                <a:spcPct val="20000"/>
              </a:spcBef>
              <a:buFont typeface="Arial" panose="020B0604020202020204" pitchFamily="34" charset="0"/>
              <a:buChar char="•"/>
            </a:pPr>
            <a:r>
              <a:rPr lang="en-US" sz="2800" dirty="0">
                <a:ea typeface="MS PGothic" charset="0"/>
                <a:cs typeface="MS PGothic" charset="0"/>
              </a:rPr>
              <a:t>The group arrangement, which can be whole group, in pairs or individual work.</a:t>
            </a:r>
          </a:p>
          <a:p>
            <a:pPr marL="457200" indent="-457200">
              <a:spcBef>
                <a:spcPct val="20000"/>
              </a:spcBef>
              <a:buFont typeface="Arial" panose="020B0604020202020204" pitchFamily="34" charset="0"/>
              <a:buChar char="•"/>
            </a:pPr>
            <a:r>
              <a:rPr lang="en-US" sz="2800" dirty="0">
                <a:ea typeface="MS PGothic" charset="0"/>
                <a:cs typeface="MS PGothic" charset="0"/>
              </a:rPr>
              <a:t>Tips to adapt content to your context</a:t>
            </a:r>
          </a:p>
          <a:p>
            <a:pPr marL="457200" indent="-457200">
              <a:spcBef>
                <a:spcPct val="20000"/>
              </a:spcBef>
              <a:buFont typeface="Arial" panose="020B0604020202020204" pitchFamily="34" charset="0"/>
              <a:buChar char="•"/>
            </a:pPr>
            <a:r>
              <a:rPr lang="en-US" sz="2800" dirty="0">
                <a:ea typeface="MS PGothic" charset="0"/>
                <a:cs typeface="MS PGothic" charset="0"/>
              </a:rPr>
              <a:t>Practical tips to help you facilitate better</a:t>
            </a:r>
          </a:p>
        </p:txBody>
      </p:sp>
    </p:spTree>
    <p:extLst>
      <p:ext uri="{BB962C8B-B14F-4D97-AF65-F5344CB8AC3E}">
        <p14:creationId xmlns:p14="http://schemas.microsoft.com/office/powerpoint/2010/main" val="1817147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305800" cy="1219200"/>
          </a:xfrm>
        </p:spPr>
        <p:txBody>
          <a:bodyPr/>
          <a:lstStyle/>
          <a:p>
            <a:r>
              <a:rPr lang="en-US" b="1" u="sng" dirty="0"/>
              <a:t>Energizer: The picture game! </a:t>
            </a:r>
          </a:p>
        </p:txBody>
      </p:sp>
      <p:sp>
        <p:nvSpPr>
          <p:cNvPr id="6" name="TextBox 5"/>
          <p:cNvSpPr txBox="1"/>
          <p:nvPr/>
        </p:nvSpPr>
        <p:spPr>
          <a:xfrm>
            <a:off x="609600" y="2209800"/>
            <a:ext cx="7848600" cy="2505301"/>
          </a:xfrm>
          <a:prstGeom prst="rect">
            <a:avLst/>
          </a:prstGeom>
          <a:noFill/>
        </p:spPr>
        <p:txBody>
          <a:bodyPr wrap="square" rtlCol="0">
            <a:spAutoFit/>
          </a:bodyPr>
          <a:lstStyle/>
          <a:p>
            <a:pPr marL="457200" indent="-457200">
              <a:spcBef>
                <a:spcPct val="20000"/>
              </a:spcBef>
              <a:buFont typeface="Arial" panose="020B0604020202020204" pitchFamily="34" charset="0"/>
              <a:buChar char="•"/>
            </a:pPr>
            <a:r>
              <a:rPr lang="en-US" sz="2800" dirty="0">
                <a:ea typeface="MS PGothic" charset="0"/>
                <a:cs typeface="MS PGothic" charset="0"/>
              </a:rPr>
              <a:t>Divide into teams (5-6 players each)</a:t>
            </a:r>
          </a:p>
          <a:p>
            <a:pPr marL="457200" indent="-457200">
              <a:spcBef>
                <a:spcPct val="20000"/>
              </a:spcBef>
              <a:buFont typeface="Arial" panose="020B0604020202020204" pitchFamily="34" charset="0"/>
              <a:buChar char="•"/>
            </a:pPr>
            <a:r>
              <a:rPr lang="en-US" sz="2800" dirty="0">
                <a:ea typeface="MS PGothic" charset="0"/>
                <a:cs typeface="MS PGothic" charset="0"/>
              </a:rPr>
              <a:t>Choose one team member to draw</a:t>
            </a:r>
          </a:p>
          <a:p>
            <a:pPr marL="457200" indent="-457200">
              <a:spcBef>
                <a:spcPct val="20000"/>
              </a:spcBef>
              <a:buFont typeface="Arial" panose="020B0604020202020204" pitchFamily="34" charset="0"/>
              <a:buChar char="•"/>
            </a:pPr>
            <a:r>
              <a:rPr lang="en-US" sz="2800" dirty="0">
                <a:ea typeface="MS PGothic" charset="0"/>
                <a:cs typeface="MS PGothic" charset="0"/>
              </a:rPr>
              <a:t>Everyone draw the same thing</a:t>
            </a:r>
          </a:p>
          <a:p>
            <a:pPr marL="457200" indent="-457200">
              <a:spcBef>
                <a:spcPct val="20000"/>
              </a:spcBef>
              <a:buFont typeface="Arial" panose="020B0604020202020204" pitchFamily="34" charset="0"/>
              <a:buChar char="•"/>
            </a:pPr>
            <a:r>
              <a:rPr lang="en-US" sz="2800" dirty="0">
                <a:ea typeface="MS PGothic" charset="0"/>
                <a:cs typeface="MS PGothic" charset="0"/>
              </a:rPr>
              <a:t>The team that guesses the drawing first, wins a point!</a:t>
            </a:r>
          </a:p>
        </p:txBody>
      </p:sp>
    </p:spTree>
    <p:extLst>
      <p:ext uri="{BB962C8B-B14F-4D97-AF65-F5344CB8AC3E}">
        <p14:creationId xmlns:p14="http://schemas.microsoft.com/office/powerpoint/2010/main" val="3011743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914400"/>
            <a:ext cx="8305800" cy="609600"/>
          </a:xfrm>
        </p:spPr>
        <p:txBody>
          <a:bodyPr/>
          <a:lstStyle/>
          <a:p>
            <a:r>
              <a:rPr lang="en-US" b="1" u="sng" dirty="0"/>
              <a:t>Today’s sessions</a:t>
            </a:r>
          </a:p>
        </p:txBody>
      </p:sp>
      <p:sp>
        <p:nvSpPr>
          <p:cNvPr id="3" name="Content Placeholder 2"/>
          <p:cNvSpPr>
            <a:spLocks noGrp="1"/>
          </p:cNvSpPr>
          <p:nvPr>
            <p:ph idx="1"/>
          </p:nvPr>
        </p:nvSpPr>
        <p:spPr>
          <a:xfrm>
            <a:off x="457200" y="1752600"/>
            <a:ext cx="8305800" cy="4343400"/>
          </a:xfrm>
        </p:spPr>
        <p:txBody>
          <a:bodyPr>
            <a:normAutofit fontScale="85000" lnSpcReduction="10000"/>
          </a:bodyPr>
          <a:lstStyle/>
          <a:p>
            <a:pPr lvl="0"/>
            <a:endParaRPr lang="en-US" sz="1600" dirty="0"/>
          </a:p>
          <a:p>
            <a:pPr marL="457200" lvl="0" indent="-457200">
              <a:buFont typeface="Arial" panose="020B0604020202020204" pitchFamily="34" charset="0"/>
              <a:buChar char="•"/>
            </a:pPr>
            <a:r>
              <a:rPr lang="en-US" b="1" kern="1200" dirty="0">
                <a:latin typeface="Arial" charset="0"/>
                <a:ea typeface="MS PGothic" charset="0"/>
              </a:rPr>
              <a:t>Session 1:</a:t>
            </a:r>
            <a:r>
              <a:rPr lang="en-US" kern="1200" dirty="0">
                <a:latin typeface="Arial" charset="0"/>
                <a:ea typeface="MS PGothic" charset="0"/>
              </a:rPr>
              <a:t> Introduction to the Parenting Skills Curriculum</a:t>
            </a:r>
          </a:p>
          <a:p>
            <a:pPr marL="457200" lvl="0" indent="-457200">
              <a:buFont typeface="Arial" panose="020B0604020202020204" pitchFamily="34" charset="0"/>
              <a:buChar char="•"/>
            </a:pPr>
            <a:endParaRPr lang="en-US" kern="1200" dirty="0">
              <a:latin typeface="Arial" charset="0"/>
              <a:ea typeface="MS PGothic" charset="0"/>
            </a:endParaRPr>
          </a:p>
          <a:p>
            <a:pPr marL="457200" lvl="0" indent="-457200">
              <a:buFont typeface="Arial" panose="020B0604020202020204" pitchFamily="34" charset="0"/>
              <a:buChar char="•"/>
            </a:pPr>
            <a:r>
              <a:rPr lang="en-US" b="1" kern="1200" dirty="0">
                <a:latin typeface="Arial" charset="0"/>
                <a:ea typeface="MS PGothic" charset="0"/>
              </a:rPr>
              <a:t>Session 2:</a:t>
            </a:r>
            <a:r>
              <a:rPr lang="en-US" kern="1200" dirty="0">
                <a:latin typeface="Arial" charset="0"/>
                <a:ea typeface="MS PGothic" charset="0"/>
              </a:rPr>
              <a:t> Understanding parent stress</a:t>
            </a:r>
          </a:p>
          <a:p>
            <a:pPr marL="457200" lvl="0" indent="-457200">
              <a:buFont typeface="Arial" panose="020B0604020202020204" pitchFamily="34" charset="0"/>
              <a:buChar char="•"/>
            </a:pPr>
            <a:endParaRPr lang="en-US" kern="1200" dirty="0">
              <a:latin typeface="Arial" charset="0"/>
              <a:ea typeface="MS PGothic" charset="0"/>
            </a:endParaRPr>
          </a:p>
          <a:p>
            <a:pPr marL="457200" lvl="0" indent="-457200">
              <a:buFont typeface="Arial" panose="020B0604020202020204" pitchFamily="34" charset="0"/>
              <a:buChar char="•"/>
            </a:pPr>
            <a:r>
              <a:rPr lang="en-US" b="1" kern="1200" dirty="0">
                <a:latin typeface="Arial" charset="0"/>
                <a:ea typeface="MS PGothic" charset="0"/>
              </a:rPr>
              <a:t>Session 3:</a:t>
            </a:r>
            <a:r>
              <a:rPr lang="en-US" kern="1200" dirty="0">
                <a:latin typeface="Arial" charset="0"/>
                <a:ea typeface="MS PGothic" charset="0"/>
              </a:rPr>
              <a:t> Coping and healing strategies (for parents) </a:t>
            </a:r>
          </a:p>
          <a:p>
            <a:pPr marL="0" indent="0"/>
            <a:endParaRPr lang="en-US" kern="1200" dirty="0">
              <a:latin typeface="Arial" charset="0"/>
              <a:ea typeface="MS PGothic" charset="0"/>
            </a:endParaRPr>
          </a:p>
          <a:p>
            <a:pPr marL="0" indent="0"/>
            <a:endParaRPr lang="en-US" sz="1600" dirty="0"/>
          </a:p>
          <a:p>
            <a:pPr marL="0" indent="0"/>
            <a:endParaRPr lang="en-US" sz="1600" kern="1200" dirty="0">
              <a:latin typeface="Arial" charset="0"/>
              <a:ea typeface="MS PGothic" charset="0"/>
            </a:endParaRPr>
          </a:p>
          <a:p>
            <a:pPr marL="0" indent="0"/>
            <a:r>
              <a:rPr lang="en-US" b="1" i="1" kern="1200" dirty="0">
                <a:latin typeface="Arial" charset="0"/>
                <a:ea typeface="MS PGothic" charset="0"/>
              </a:rPr>
              <a:t>These three sessions are the same for the children’s and adolescent’s curriculums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b="1" u="sng" dirty="0"/>
              <a:t>What does the research say?</a:t>
            </a:r>
            <a:br>
              <a:rPr lang="en-US" b="1" u="sng" dirty="0"/>
            </a:br>
            <a:br>
              <a:rPr lang="en-US" dirty="0">
                <a:latin typeface="Arial" charset="0"/>
                <a:ea typeface="MS PGothic" charset="0"/>
              </a:rPr>
            </a:br>
            <a:r>
              <a:rPr lang="en-US" dirty="0">
                <a:latin typeface="Arial" charset="0"/>
                <a:ea typeface="MS PGothic" charset="0"/>
              </a:rPr>
              <a:t> </a:t>
            </a:r>
          </a:p>
        </p:txBody>
      </p:sp>
      <p:sp>
        <p:nvSpPr>
          <p:cNvPr id="3" name="Content Placeholder 2"/>
          <p:cNvSpPr>
            <a:spLocks noGrp="1"/>
          </p:cNvSpPr>
          <p:nvPr>
            <p:ph idx="1"/>
          </p:nvPr>
        </p:nvSpPr>
        <p:spPr>
          <a:xfrm>
            <a:off x="457200" y="2133600"/>
            <a:ext cx="8305800" cy="4114800"/>
          </a:xfrm>
        </p:spPr>
        <p:txBody>
          <a:bodyPr>
            <a:normAutofit fontScale="47500" lnSpcReduction="20000"/>
          </a:bodyPr>
          <a:lstStyle/>
          <a:p>
            <a:pPr>
              <a:defRPr/>
            </a:pPr>
            <a:endParaRPr lang="en-US" sz="2000" dirty="0"/>
          </a:p>
          <a:p>
            <a:pPr marL="0" indent="0">
              <a:defRPr/>
            </a:pPr>
            <a:r>
              <a:rPr lang="en-US" sz="4000" kern="1200" dirty="0">
                <a:latin typeface="Arial" charset="0"/>
                <a:ea typeface="MS PGothic" charset="0"/>
              </a:rPr>
              <a:t>Effective parenting is </a:t>
            </a:r>
            <a:r>
              <a:rPr lang="en-US" sz="4000" b="1" kern="1200" dirty="0">
                <a:latin typeface="Arial" charset="0"/>
                <a:ea typeface="MS PGothic" charset="0"/>
              </a:rPr>
              <a:t>predictable</a:t>
            </a:r>
            <a:r>
              <a:rPr lang="en-US" sz="4000" kern="1200" dirty="0">
                <a:latin typeface="Arial" charset="0"/>
                <a:ea typeface="MS PGothic" charset="0"/>
              </a:rPr>
              <a:t>, </a:t>
            </a:r>
            <a:r>
              <a:rPr lang="en-US" sz="4000" b="1" kern="1200" dirty="0">
                <a:latin typeface="Arial" charset="0"/>
                <a:ea typeface="MS PGothic" charset="0"/>
              </a:rPr>
              <a:t>stimulating</a:t>
            </a:r>
            <a:r>
              <a:rPr lang="en-US" sz="4000" kern="1200" dirty="0">
                <a:latin typeface="Arial" charset="0"/>
                <a:ea typeface="MS PGothic" charset="0"/>
              </a:rPr>
              <a:t>, </a:t>
            </a:r>
            <a:r>
              <a:rPr lang="en-US" sz="4000" b="1" kern="1200" dirty="0">
                <a:latin typeface="Arial" charset="0"/>
                <a:ea typeface="MS PGothic" charset="0"/>
              </a:rPr>
              <a:t>loving and nurturing</a:t>
            </a:r>
            <a:r>
              <a:rPr lang="en-US" sz="4000" kern="1200" dirty="0">
                <a:latin typeface="Arial" charset="0"/>
                <a:ea typeface="MS PGothic" charset="0"/>
              </a:rPr>
              <a:t>.</a:t>
            </a:r>
          </a:p>
          <a:p>
            <a:pPr marL="0" indent="0">
              <a:defRPr/>
            </a:pPr>
            <a:endParaRPr lang="en-US" sz="4000" kern="1200" dirty="0">
              <a:latin typeface="Arial" charset="0"/>
              <a:ea typeface="MS PGothic" charset="0"/>
            </a:endParaRPr>
          </a:p>
          <a:p>
            <a:pPr marL="0" indent="0">
              <a:defRPr/>
            </a:pPr>
            <a:r>
              <a:rPr lang="en-US" sz="4000" b="1" kern="1200" dirty="0">
                <a:latin typeface="Arial" charset="0"/>
                <a:ea typeface="MS PGothic" charset="0"/>
              </a:rPr>
              <a:t>Predictable</a:t>
            </a:r>
            <a:r>
              <a:rPr lang="en-US" sz="4000" kern="1200" dirty="0">
                <a:latin typeface="Arial" charset="0"/>
                <a:ea typeface="MS PGothic" charset="0"/>
              </a:rPr>
              <a:t>: Children know what is expected from them. There are</a:t>
            </a:r>
          </a:p>
          <a:p>
            <a:pPr marL="0" indent="0">
              <a:defRPr/>
            </a:pPr>
            <a:r>
              <a:rPr lang="en-US" sz="4000" kern="1200" dirty="0">
                <a:latin typeface="Arial" charset="0"/>
                <a:ea typeface="MS PGothic" charset="0"/>
              </a:rPr>
              <a:t>clear rules and daily routine in the home to reinforce the sense of</a:t>
            </a:r>
          </a:p>
          <a:p>
            <a:pPr marL="0" indent="0">
              <a:defRPr/>
            </a:pPr>
            <a:r>
              <a:rPr lang="en-US" sz="4000" kern="1200" dirty="0">
                <a:latin typeface="Arial" charset="0"/>
                <a:ea typeface="MS PGothic" charset="0"/>
              </a:rPr>
              <a:t>control and security.</a:t>
            </a:r>
          </a:p>
          <a:p>
            <a:pPr marL="0" indent="0">
              <a:defRPr/>
            </a:pPr>
            <a:endParaRPr lang="en-US" sz="4000" kern="1200" dirty="0">
              <a:latin typeface="Arial" charset="0"/>
              <a:ea typeface="MS PGothic" charset="0"/>
            </a:endParaRPr>
          </a:p>
          <a:p>
            <a:pPr marL="0" indent="0">
              <a:defRPr/>
            </a:pPr>
            <a:r>
              <a:rPr lang="en-US" sz="4000" b="1" kern="1200" dirty="0">
                <a:latin typeface="Arial" charset="0"/>
                <a:ea typeface="MS PGothic" charset="0"/>
              </a:rPr>
              <a:t>Stimulating</a:t>
            </a:r>
            <a:r>
              <a:rPr lang="en-US" sz="4000" kern="1200" dirty="0">
                <a:latin typeface="Arial" charset="0"/>
                <a:ea typeface="MS PGothic" charset="0"/>
              </a:rPr>
              <a:t>: Parents engage with their children, and stimulate their</a:t>
            </a:r>
          </a:p>
          <a:p>
            <a:pPr marL="0" indent="0">
              <a:defRPr/>
            </a:pPr>
            <a:r>
              <a:rPr lang="en-US" sz="4000" kern="1200" dirty="0">
                <a:latin typeface="Arial" charset="0"/>
                <a:ea typeface="MS PGothic" charset="0"/>
              </a:rPr>
              <a:t>physical and cognitive skills.</a:t>
            </a:r>
          </a:p>
          <a:p>
            <a:pPr marL="0" indent="0">
              <a:defRPr/>
            </a:pPr>
            <a:endParaRPr lang="en-US" sz="4000" kern="1200" dirty="0">
              <a:latin typeface="Arial" charset="0"/>
              <a:ea typeface="MS PGothic" charset="0"/>
            </a:endParaRPr>
          </a:p>
          <a:p>
            <a:pPr marL="0" indent="0">
              <a:defRPr/>
            </a:pPr>
            <a:r>
              <a:rPr lang="en-US" sz="4000" b="1" kern="1200" dirty="0">
                <a:latin typeface="Arial" charset="0"/>
                <a:ea typeface="MS PGothic" charset="0"/>
              </a:rPr>
              <a:t>Loving and nurturing</a:t>
            </a:r>
            <a:r>
              <a:rPr lang="en-US" sz="4000" kern="1200" dirty="0">
                <a:latin typeface="Arial" charset="0"/>
                <a:ea typeface="MS PGothic" charset="0"/>
              </a:rPr>
              <a:t>: Parents show affection to their children, they</a:t>
            </a:r>
          </a:p>
          <a:p>
            <a:pPr marL="0" indent="0">
              <a:defRPr/>
            </a:pPr>
            <a:r>
              <a:rPr lang="en-US" sz="4000" kern="1200" dirty="0">
                <a:latin typeface="Arial" charset="0"/>
                <a:ea typeface="MS PGothic" charset="0"/>
              </a:rPr>
              <a:t>communicate in an empathetic way and use non-violent discipline.</a:t>
            </a:r>
          </a:p>
          <a:p>
            <a:pPr marL="0" indent="0">
              <a:defRPr/>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28600" y="1981200"/>
            <a:ext cx="8229600" cy="2677656"/>
          </a:xfrm>
          <a:prstGeom prst="rect">
            <a:avLst/>
          </a:prstGeom>
          <a:noFill/>
        </p:spPr>
        <p:txBody>
          <a:bodyPr wrap="square" rtlCol="0">
            <a:spAutoFit/>
          </a:bodyPr>
          <a:lstStyle/>
          <a:p>
            <a:pPr marL="342900" indent="-342900">
              <a:buFont typeface="Arial" panose="020B0604020202020204" pitchFamily="34" charset="0"/>
              <a:buChar char="•"/>
            </a:pPr>
            <a:r>
              <a:rPr lang="en-US" dirty="0"/>
              <a:t>Why is a healthy relationship between a parent and child or adolescent important? </a:t>
            </a:r>
          </a:p>
          <a:p>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How do parents and family/community members create and sustain healthy relationships with children and adolescents in their local communities? </a:t>
            </a:r>
          </a:p>
        </p:txBody>
      </p:sp>
      <p:sp>
        <p:nvSpPr>
          <p:cNvPr id="3" name="Title 1"/>
          <p:cNvSpPr txBox="1">
            <a:spLocks/>
          </p:cNvSpPr>
          <p:nvPr/>
        </p:nvSpPr>
        <p:spPr>
          <a:xfrm>
            <a:off x="457200" y="914400"/>
            <a:ext cx="8305800" cy="1219200"/>
          </a:xfrm>
          <a:prstGeom prst="rect">
            <a:avLst/>
          </a:prstGeom>
        </p:spPr>
        <p:txBody>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Think and share</a:t>
            </a:r>
            <a:endParaRPr lang="en-US" kern="0" dirty="0">
              <a:latin typeface="Arial" charset="0"/>
              <a:ea typeface="MS PGothic" charset="0"/>
            </a:endParaRPr>
          </a:p>
        </p:txBody>
      </p:sp>
    </p:spTree>
    <p:extLst>
      <p:ext uri="{BB962C8B-B14F-4D97-AF65-F5344CB8AC3E}">
        <p14:creationId xmlns:p14="http://schemas.microsoft.com/office/powerpoint/2010/main" val="155990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800" b="1" u="sng" dirty="0"/>
              <a:t>Why is a healthy relationship between a parent and child or adolescent important? </a:t>
            </a:r>
            <a:br>
              <a:rPr lang="en-US" dirty="0"/>
            </a:br>
            <a:endParaRPr lang="en-US" dirty="0"/>
          </a:p>
        </p:txBody>
      </p:sp>
      <p:sp>
        <p:nvSpPr>
          <p:cNvPr id="3" name="Content Placeholder 2"/>
          <p:cNvSpPr>
            <a:spLocks noGrp="1"/>
          </p:cNvSpPr>
          <p:nvPr>
            <p:ph idx="1"/>
          </p:nvPr>
        </p:nvSpPr>
        <p:spPr>
          <a:xfrm>
            <a:off x="457200" y="2438400"/>
            <a:ext cx="8305800" cy="3429000"/>
          </a:xfrm>
        </p:spPr>
        <p:txBody>
          <a:bodyPr/>
          <a:lstStyle/>
          <a:p>
            <a:pPr lvl="0">
              <a:buFont typeface="Arial"/>
              <a:buChar char="•"/>
            </a:pPr>
            <a:r>
              <a:rPr lang="en-US" sz="2000" dirty="0"/>
              <a:t>Children learn how to interact in healthy ways with other adults and peers in relationships. Loving and nurturing parent–child relationships make a difference in children’s immediate and long-term behavior.</a:t>
            </a:r>
          </a:p>
          <a:p>
            <a:pPr lvl="0">
              <a:buFont typeface="Arial"/>
              <a:buChar char="•"/>
            </a:pPr>
            <a:r>
              <a:rPr lang="en-US" sz="2000" dirty="0"/>
              <a:t>They learn in relationships how to communicate effectively, how to cooperate with others and how to negotiate with others.</a:t>
            </a:r>
          </a:p>
          <a:p>
            <a:pPr>
              <a:buFont typeface="Arial"/>
              <a:buChar char="•"/>
            </a:pPr>
            <a:r>
              <a:rPr lang="en-US" sz="2000" dirty="0"/>
              <a:t>A child’s early years are critical for both brain development and building a foundation of emotional security. </a:t>
            </a:r>
          </a:p>
          <a:p>
            <a:pPr lvl="0">
              <a:buFont typeface="Arial"/>
              <a:buChar char="•"/>
            </a:pPr>
            <a:r>
              <a:rPr lang="en-US" sz="2000" dirty="0"/>
              <a:t>For adolescents, loving and nurturing parental relationships are important as teenagers begin dealing with difficult situations involving peer groups, puberty and pressures related to becoming an adult.</a:t>
            </a:r>
            <a:endParaRPr lang="en-US" dirty="0"/>
          </a:p>
        </p:txBody>
      </p:sp>
    </p:spTree>
    <p:extLst>
      <p:ext uri="{BB962C8B-B14F-4D97-AF65-F5344CB8AC3E}">
        <p14:creationId xmlns:p14="http://schemas.microsoft.com/office/powerpoint/2010/main" val="413252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305800" cy="1219200"/>
          </a:xfrm>
        </p:spPr>
        <p:txBody>
          <a:bodyPr/>
          <a:lstStyle/>
          <a:p>
            <a:r>
              <a:rPr lang="en-US" b="1" u="sng" dirty="0"/>
              <a:t>Game: Sex or Gender?</a:t>
            </a:r>
          </a:p>
        </p:txBody>
      </p:sp>
      <p:pic>
        <p:nvPicPr>
          <p:cNvPr id="2052" name="Picture 4" descr="https://upload.wikimedia.org/wikipedia/commons/thumb/c/c3/Whitehead-link-alternative-sexuality-symbol.svg/2000px-Whitehead-link-alternative-sexuality-symbol.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2057400"/>
            <a:ext cx="5943600" cy="45646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6315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305800" cy="1219200"/>
          </a:xfrm>
        </p:spPr>
        <p:txBody>
          <a:bodyPr/>
          <a:lstStyle/>
          <a:p>
            <a:pPr algn="ctr"/>
            <a:r>
              <a:rPr lang="en-US" sz="2800" b="1" dirty="0"/>
              <a:t>What is the difference between </a:t>
            </a:r>
            <a:br>
              <a:rPr lang="en-US" sz="2800" b="1" dirty="0"/>
            </a:br>
            <a:r>
              <a:rPr lang="en-US" sz="2800" b="1" dirty="0"/>
              <a:t>sex and gender? </a:t>
            </a:r>
          </a:p>
        </p:txBody>
      </p:sp>
      <p:sp>
        <p:nvSpPr>
          <p:cNvPr id="3" name="Title 1"/>
          <p:cNvSpPr txBox="1">
            <a:spLocks/>
          </p:cNvSpPr>
          <p:nvPr/>
        </p:nvSpPr>
        <p:spPr>
          <a:xfrm>
            <a:off x="304800" y="457200"/>
            <a:ext cx="8305800" cy="1219200"/>
          </a:xfrm>
          <a:prstGeom prst="rect">
            <a:avLst/>
          </a:prstGeom>
        </p:spPr>
        <p:txBody>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Think and share</a:t>
            </a:r>
            <a:endParaRPr lang="en-US" kern="0" dirty="0">
              <a:latin typeface="Arial" charset="0"/>
              <a:ea typeface="MS PGothic" charset="0"/>
            </a:endParaRPr>
          </a:p>
        </p:txBody>
      </p:sp>
    </p:spTree>
    <p:extLst>
      <p:ext uri="{BB962C8B-B14F-4D97-AF65-F5344CB8AC3E}">
        <p14:creationId xmlns:p14="http://schemas.microsoft.com/office/powerpoint/2010/main" val="1094404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89" name="Title 1"/>
          <p:cNvSpPr>
            <a:spLocks noGrp="1"/>
          </p:cNvSpPr>
          <p:nvPr>
            <p:ph type="title"/>
          </p:nvPr>
        </p:nvSpPr>
        <p:spPr/>
        <p:txBody>
          <a:bodyPr/>
          <a:lstStyle/>
          <a:p>
            <a:r>
              <a:rPr lang="en-US" b="1" u="sng" dirty="0">
                <a:latin typeface="Arial" charset="0"/>
                <a:ea typeface="MS PGothic" charset="0"/>
              </a:rPr>
              <a:t>Introductions</a:t>
            </a:r>
          </a:p>
        </p:txBody>
      </p:sp>
      <p:sp>
        <p:nvSpPr>
          <p:cNvPr id="3" name="Content Placeholder 2"/>
          <p:cNvSpPr>
            <a:spLocks noGrp="1"/>
          </p:cNvSpPr>
          <p:nvPr>
            <p:ph idx="1"/>
          </p:nvPr>
        </p:nvSpPr>
        <p:spPr>
          <a:xfrm>
            <a:off x="457200" y="1600200"/>
            <a:ext cx="8305800" cy="3429000"/>
          </a:xfrm>
        </p:spPr>
        <p:txBody>
          <a:bodyPr/>
          <a:lstStyle/>
          <a:p>
            <a:pPr>
              <a:defRPr/>
            </a:pPr>
            <a:endParaRPr lang="en-US" dirty="0"/>
          </a:p>
          <a:p>
            <a:pPr marL="457200" lvl="0" indent="-457200">
              <a:buFont typeface="Arial" charset="0"/>
              <a:buChar char="•"/>
            </a:pPr>
            <a:r>
              <a:rPr lang="en-US" dirty="0"/>
              <a:t>What is your name?</a:t>
            </a:r>
          </a:p>
          <a:p>
            <a:pPr marL="457200" lvl="0" indent="-457200">
              <a:buFont typeface="Arial" charset="0"/>
              <a:buChar char="•"/>
            </a:pPr>
            <a:r>
              <a:rPr lang="en-US" dirty="0"/>
              <a:t>Where are you from? </a:t>
            </a:r>
          </a:p>
          <a:p>
            <a:pPr marL="457200" lvl="0" indent="-457200">
              <a:buFont typeface="Arial" charset="0"/>
              <a:buChar char="•"/>
            </a:pPr>
            <a:r>
              <a:rPr lang="en-US" dirty="0"/>
              <a:t>What is one hope or expectation that you have for this training?</a:t>
            </a:r>
          </a:p>
          <a:p>
            <a:pPr marL="457200" lvl="0" indent="-457200">
              <a:buFont typeface="Arial" charset="0"/>
              <a:buChar char="•"/>
            </a:pPr>
            <a:r>
              <a:rPr lang="en-US" dirty="0"/>
              <a:t>Describe one thing that your parents did when you were a child or adolescent that made you feel loved, happy and safe.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1219200"/>
          </a:xfrm>
        </p:spPr>
        <p:txBody>
          <a:bodyPr/>
          <a:lstStyle/>
          <a:p>
            <a:r>
              <a:rPr lang="en-US" b="1" dirty="0"/>
              <a:t>Sex	and gender</a:t>
            </a:r>
            <a:br>
              <a:rPr lang="en-US" dirty="0"/>
            </a:br>
            <a:br>
              <a:rPr lang="en-US" dirty="0"/>
            </a:br>
            <a:br>
              <a:rPr lang="en-US" sz="2800" b="1" u="sng" dirty="0"/>
            </a:br>
            <a:r>
              <a:rPr lang="en-US" sz="2800" dirty="0"/>
              <a:t>‘</a:t>
            </a:r>
            <a:r>
              <a:rPr lang="en-US" sz="2800" b="1" dirty="0"/>
              <a:t>Sex’ </a:t>
            </a:r>
            <a:r>
              <a:rPr lang="en-US" sz="2800" dirty="0"/>
              <a:t>refers to the body differences between males and females.  </a:t>
            </a:r>
            <a:br>
              <a:rPr lang="en-US" sz="2800" dirty="0"/>
            </a:br>
            <a:r>
              <a:rPr lang="en-US" sz="2800" dirty="0"/>
              <a:t> </a:t>
            </a:r>
            <a:br>
              <a:rPr lang="en-US" sz="2800" b="1" u="sng" dirty="0"/>
            </a:br>
            <a:r>
              <a:rPr lang="en-US" sz="2800" b="1" dirty="0"/>
              <a:t>‘Gender’</a:t>
            </a:r>
            <a:r>
              <a:rPr lang="en-US" altLang="en-US" sz="2800" b="1" dirty="0">
                <a:latin typeface="Arial" charset="0"/>
              </a:rPr>
              <a:t> </a:t>
            </a:r>
            <a:r>
              <a:rPr lang="en-US" sz="2800" dirty="0"/>
              <a:t>refers to the social and cultural differences between men and women – the social status, opportunities, restrictions, activities expected within a community.</a:t>
            </a:r>
          </a:p>
        </p:txBody>
      </p:sp>
    </p:spTree>
    <p:extLst>
      <p:ext uri="{BB962C8B-B14F-4D97-AF65-F5344CB8AC3E}">
        <p14:creationId xmlns:p14="http://schemas.microsoft.com/office/powerpoint/2010/main" val="2950666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328246" y="750277"/>
            <a:ext cx="8305800" cy="1219200"/>
          </a:xfrm>
          <a:prstGeom prst="rect">
            <a:avLst/>
          </a:prstGeom>
        </p:spPr>
        <p:txBody>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Think and share</a:t>
            </a:r>
            <a:endParaRPr lang="en-US" kern="0" dirty="0">
              <a:latin typeface="Arial" charset="0"/>
              <a:ea typeface="MS PGothic" charset="0"/>
            </a:endParaRPr>
          </a:p>
        </p:txBody>
      </p:sp>
      <p:sp>
        <p:nvSpPr>
          <p:cNvPr id="6" name="TextBox 5"/>
          <p:cNvSpPr txBox="1"/>
          <p:nvPr/>
        </p:nvSpPr>
        <p:spPr>
          <a:xfrm>
            <a:off x="328246" y="1987062"/>
            <a:ext cx="8541121" cy="2246769"/>
          </a:xfrm>
          <a:prstGeom prst="rect">
            <a:avLst/>
          </a:prstGeom>
          <a:noFill/>
        </p:spPr>
        <p:txBody>
          <a:bodyPr wrap="none" rtlCol="0">
            <a:spAutoFit/>
          </a:bodyPr>
          <a:lstStyle/>
          <a:p>
            <a:r>
              <a:rPr lang="en-US" sz="2800" dirty="0">
                <a:latin typeface="Arial"/>
                <a:ea typeface="MS PGothic" pitchFamily="34" charset="-128"/>
                <a:cs typeface="Arial"/>
              </a:rPr>
              <a:t>What are the expectations or roles in your culture for</a:t>
            </a:r>
          </a:p>
          <a:p>
            <a:pPr marL="342900" indent="-342900">
              <a:buFont typeface="Arial" panose="020B0604020202020204" pitchFamily="34" charset="0"/>
              <a:buChar char="•"/>
            </a:pPr>
            <a:r>
              <a:rPr lang="en-US" sz="2800" dirty="0">
                <a:latin typeface="Arial"/>
                <a:ea typeface="MS PGothic" pitchFamily="34" charset="-128"/>
                <a:cs typeface="Arial"/>
              </a:rPr>
              <a:t>Men</a:t>
            </a:r>
          </a:p>
          <a:p>
            <a:pPr marL="342900" indent="-342900">
              <a:buFont typeface="Arial" panose="020B0604020202020204" pitchFamily="34" charset="0"/>
              <a:buChar char="•"/>
            </a:pPr>
            <a:r>
              <a:rPr lang="en-US" sz="2800" dirty="0">
                <a:latin typeface="Arial"/>
                <a:ea typeface="MS PGothic" pitchFamily="34" charset="-128"/>
                <a:cs typeface="Arial"/>
              </a:rPr>
              <a:t>Women</a:t>
            </a:r>
          </a:p>
          <a:p>
            <a:pPr marL="342900" indent="-342900">
              <a:buFont typeface="Arial" panose="020B0604020202020204" pitchFamily="34" charset="0"/>
              <a:buChar char="•"/>
            </a:pPr>
            <a:r>
              <a:rPr lang="en-US" sz="2800" dirty="0">
                <a:latin typeface="Arial"/>
                <a:ea typeface="MS PGothic" pitchFamily="34" charset="-128"/>
                <a:cs typeface="Arial"/>
              </a:rPr>
              <a:t>Boys</a:t>
            </a:r>
          </a:p>
          <a:p>
            <a:pPr marL="342900" indent="-342900">
              <a:buFont typeface="Arial" panose="020B0604020202020204" pitchFamily="34" charset="0"/>
              <a:buChar char="•"/>
            </a:pPr>
            <a:r>
              <a:rPr lang="en-US" sz="2800" dirty="0">
                <a:latin typeface="Arial"/>
                <a:ea typeface="MS PGothic" pitchFamily="34" charset="-128"/>
                <a:cs typeface="Arial"/>
              </a:rPr>
              <a:t>Girls</a:t>
            </a:r>
          </a:p>
        </p:txBody>
      </p:sp>
    </p:spTree>
    <p:extLst>
      <p:ext uri="{BB962C8B-B14F-4D97-AF65-F5344CB8AC3E}">
        <p14:creationId xmlns:p14="http://schemas.microsoft.com/office/powerpoint/2010/main" val="2557206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txBox="1">
            <a:spLocks/>
          </p:cNvSpPr>
          <p:nvPr/>
        </p:nvSpPr>
        <p:spPr>
          <a:xfrm>
            <a:off x="328246" y="750277"/>
            <a:ext cx="8305800" cy="1219200"/>
          </a:xfrm>
          <a:prstGeom prst="rect">
            <a:avLst/>
          </a:prstGeom>
        </p:spPr>
        <p:txBody>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Think and share</a:t>
            </a:r>
            <a:endParaRPr lang="en-US" kern="0" dirty="0">
              <a:latin typeface="Arial" charset="0"/>
              <a:ea typeface="MS PGothic" charset="0"/>
            </a:endParaRPr>
          </a:p>
        </p:txBody>
      </p:sp>
      <p:sp>
        <p:nvSpPr>
          <p:cNvPr id="6" name="Rectangle 5"/>
          <p:cNvSpPr/>
          <p:nvPr/>
        </p:nvSpPr>
        <p:spPr>
          <a:xfrm>
            <a:off x="762000" y="1524000"/>
            <a:ext cx="7543800" cy="2677656"/>
          </a:xfrm>
          <a:prstGeom prst="rect">
            <a:avLst/>
          </a:prstGeom>
        </p:spPr>
        <p:txBody>
          <a:bodyPr wrap="square">
            <a:spAutoFit/>
          </a:bodyPr>
          <a:lstStyle/>
          <a:p>
            <a:pPr marL="342900" indent="-342900">
              <a:buFont typeface="Arial" panose="020B0604020202020204" pitchFamily="34" charset="0"/>
              <a:buChar char="•"/>
            </a:pPr>
            <a:r>
              <a:rPr lang="en-US" dirty="0">
                <a:latin typeface="+mn-lt"/>
              </a:rPr>
              <a:t>Gender roles are created in our cultures for boys and girls. They are first introduced to gender roles in our homes.</a:t>
            </a:r>
          </a:p>
          <a:p>
            <a:endParaRPr lang="en-US" dirty="0">
              <a:latin typeface="+mn-lt"/>
            </a:endParaRPr>
          </a:p>
          <a:p>
            <a:pPr marL="342900" indent="-342900">
              <a:buFont typeface="Arial" panose="020B0604020202020204" pitchFamily="34" charset="0"/>
              <a:buChar char="•"/>
            </a:pPr>
            <a:r>
              <a:rPr lang="en-US" dirty="0">
                <a:latin typeface="+mn-lt"/>
              </a:rPr>
              <a:t>As parents and caregivers, sometimes we may treat boys and girls differently by giving boys more opportunities for education, sports and leadership.</a:t>
            </a:r>
          </a:p>
        </p:txBody>
      </p:sp>
      <p:sp>
        <p:nvSpPr>
          <p:cNvPr id="7" name="Rectangle 6"/>
          <p:cNvSpPr/>
          <p:nvPr/>
        </p:nvSpPr>
        <p:spPr>
          <a:xfrm>
            <a:off x="328246" y="4969517"/>
            <a:ext cx="8587154" cy="769441"/>
          </a:xfrm>
          <a:prstGeom prst="rect">
            <a:avLst/>
          </a:prstGeom>
        </p:spPr>
        <p:txBody>
          <a:bodyPr wrap="square">
            <a:spAutoFit/>
          </a:bodyPr>
          <a:lstStyle/>
          <a:p>
            <a:r>
              <a:rPr lang="en-US" sz="2200" b="1" i="1" dirty="0">
                <a:latin typeface="+mn-lt"/>
              </a:rPr>
              <a:t>How can we treat girls and boys more equally in our homes and what opportunities this might provide for girls?</a:t>
            </a:r>
            <a:endParaRPr lang="en-US" sz="2200" b="1" dirty="0">
              <a:latin typeface="+mn-lt"/>
            </a:endParaRPr>
          </a:p>
        </p:txBody>
      </p:sp>
    </p:spTree>
    <p:extLst>
      <p:ext uri="{BB962C8B-B14F-4D97-AF65-F5344CB8AC3E}">
        <p14:creationId xmlns:p14="http://schemas.microsoft.com/office/powerpoint/2010/main" val="2513394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Understanding parent stress </a:t>
            </a:r>
          </a:p>
        </p:txBody>
      </p:sp>
      <p:sp>
        <p:nvSpPr>
          <p:cNvPr id="6" name="AutoShape 2" descr="Image result for stres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6" name="Picture 4" descr="https://pixabay.com/static/uploads/photo/2013/07/13/09/38/smiley-155846_960_720.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00362" y="2133600"/>
            <a:ext cx="3419475"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88961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b="1" u="sng" dirty="0"/>
              <a:t>Three types of stress</a:t>
            </a:r>
          </a:p>
        </p:txBody>
      </p:sp>
      <p:pic>
        <p:nvPicPr>
          <p:cNvPr id="6" name="officeArt object">
            <a:extLst>
              <a:ext uri="{FF2B5EF4-FFF2-40B4-BE49-F238E27FC236}">
                <a16:creationId xmlns:a16="http://schemas.microsoft.com/office/drawing/2014/main" id="{2657E661-8B05-5A47-8000-3B35B6D158C5}"/>
              </a:ext>
            </a:extLst>
          </p:cNvPr>
          <p:cNvPicPr>
            <a:picLocks noGrp="1"/>
          </p:cNvPicPr>
          <p:nvPr>
            <p:ph idx="1"/>
          </p:nvPr>
        </p:nvPicPr>
        <p:blipFill>
          <a:blip r:embed="rId3">
            <a:extLst/>
          </a:blip>
          <a:stretch>
            <a:fillRect/>
          </a:stretch>
        </p:blipFill>
        <p:spPr>
          <a:xfrm>
            <a:off x="457200" y="2262550"/>
            <a:ext cx="8305800" cy="3171100"/>
          </a:xfrm>
          <a:prstGeom prst="rect">
            <a:avLst/>
          </a:prstGeom>
          <a:ln w="12700" cap="flat">
            <a:noFill/>
            <a:miter lim="400000"/>
          </a:ln>
          <a:effectLst/>
        </p:spPr>
      </p:pic>
    </p:spTree>
    <p:extLst>
      <p:ext uri="{BB962C8B-B14F-4D97-AF65-F5344CB8AC3E}">
        <p14:creationId xmlns:p14="http://schemas.microsoft.com/office/powerpoint/2010/main" val="2932768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09600"/>
            <a:ext cx="8305800" cy="1219200"/>
          </a:xfrm>
        </p:spPr>
        <p:txBody>
          <a:bodyPr/>
          <a:lstStyle/>
          <a:p>
            <a:r>
              <a:rPr lang="en-US" b="1" u="sng" dirty="0"/>
              <a:t>What is stress?</a:t>
            </a:r>
          </a:p>
        </p:txBody>
      </p:sp>
      <p:pic>
        <p:nvPicPr>
          <p:cNvPr id="5" name="Content Placeholder 4" descr="https://pixabay.com/static/uploads/photo/2013/07/13/09/38/smiley-155846_960_720.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61718" y="1979925"/>
            <a:ext cx="1749002" cy="175387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s://upload.wikimedia.org/wikipedia/commons/thumb/f/fc/Happy_face.svg/2000px-Happy_face.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3150" y="1828800"/>
            <a:ext cx="1842757" cy="1830779"/>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p:cNvSpPr/>
          <p:nvPr/>
        </p:nvSpPr>
        <p:spPr bwMode="auto">
          <a:xfrm>
            <a:off x="2724395" y="1721540"/>
            <a:ext cx="3551484" cy="227064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aseline="0" dirty="0">
                <a:solidFill>
                  <a:schemeClr val="bg1"/>
                </a:solidFill>
                <a:latin typeface="Arial" pitchFamily="-110" charset="0"/>
                <a:ea typeface="ヒラギノ角ゴ Pro W3" pitchFamily="-110" charset="-128"/>
                <a:cs typeface="ヒラギノ角ゴ Pro W3" pitchFamily="-110" charset="-128"/>
              </a:rPr>
              <a:t>Increased stress hormones – Stress response wind down</a:t>
            </a:r>
            <a:endParaRPr kumimoji="0" lang="en-US" sz="2400" b="0" i="0" u="none" strike="noStrike" cap="none" normalizeH="0" baseline="0" dirty="0">
              <a:ln>
                <a:noFill/>
              </a:ln>
              <a:solidFill>
                <a:schemeClr val="bg1"/>
              </a:solidFill>
              <a:effectLst/>
              <a:latin typeface="Arial" pitchFamily="-110" charset="0"/>
              <a:ea typeface="ヒラギノ角ゴ Pro W3" pitchFamily="-110" charset="-128"/>
              <a:cs typeface="ヒラギノ角ゴ Pro W3" pitchFamily="-110" charset="-128"/>
            </a:endParaRPr>
          </a:p>
        </p:txBody>
      </p:sp>
      <p:sp>
        <p:nvSpPr>
          <p:cNvPr id="8" name="TextBox 7"/>
          <p:cNvSpPr txBox="1"/>
          <p:nvPr/>
        </p:nvSpPr>
        <p:spPr>
          <a:xfrm>
            <a:off x="302379" y="1411921"/>
            <a:ext cx="4357283" cy="461665"/>
          </a:xfrm>
          <a:prstGeom prst="rect">
            <a:avLst/>
          </a:prstGeom>
          <a:noFill/>
        </p:spPr>
        <p:txBody>
          <a:bodyPr wrap="none" rtlCol="0">
            <a:spAutoFit/>
          </a:bodyPr>
          <a:lstStyle/>
          <a:p>
            <a:r>
              <a:rPr lang="en-US" b="1" u="sng" dirty="0"/>
              <a:t>Positive and tolerable stress</a:t>
            </a:r>
          </a:p>
        </p:txBody>
      </p:sp>
      <p:sp>
        <p:nvSpPr>
          <p:cNvPr id="10" name="TextBox 9"/>
          <p:cNvSpPr txBox="1"/>
          <p:nvPr/>
        </p:nvSpPr>
        <p:spPr>
          <a:xfrm>
            <a:off x="302379" y="4144231"/>
            <a:ext cx="7186198" cy="461665"/>
          </a:xfrm>
          <a:prstGeom prst="rect">
            <a:avLst/>
          </a:prstGeom>
          <a:noFill/>
        </p:spPr>
        <p:txBody>
          <a:bodyPr wrap="none" rtlCol="0">
            <a:spAutoFit/>
          </a:bodyPr>
          <a:lstStyle/>
          <a:p>
            <a:r>
              <a:rPr lang="en-US" b="1" u="sng" dirty="0"/>
              <a:t>Prolonged and continuous stress – Toxic stress</a:t>
            </a:r>
          </a:p>
        </p:txBody>
      </p:sp>
      <p:pic>
        <p:nvPicPr>
          <p:cNvPr id="12" name="Content Placeholder 4" descr="https://pixabay.com/static/uploads/photo/2013/07/13/09/38/smiley-155846_960_72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093" y="4876800"/>
            <a:ext cx="1749002" cy="1753875"/>
          </a:xfrm>
          <a:prstGeom prst="rect">
            <a:avLst/>
          </a:prstGeom>
          <a:noFill/>
          <a:ln>
            <a:no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Right Arrow 12"/>
          <p:cNvSpPr/>
          <p:nvPr/>
        </p:nvSpPr>
        <p:spPr bwMode="auto">
          <a:xfrm>
            <a:off x="2834358" y="4876800"/>
            <a:ext cx="3551484" cy="155541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Arial" pitchFamily="-110" charset="0"/>
                <a:ea typeface="ヒラギノ角ゴ Pro W3" pitchFamily="-110" charset="-128"/>
                <a:cs typeface="ヒラギノ角ゴ Pro W3" pitchFamily="-110" charset="-128"/>
              </a:rPr>
              <a:t>Stress response stays activated</a:t>
            </a:r>
          </a:p>
        </p:txBody>
      </p:sp>
      <p:pic>
        <p:nvPicPr>
          <p:cNvPr id="4100" name="Picture 4" descr="https://upload.wikimedia.org/wikipedia/commons/thumb/5/53/Skull_and_crossbones.svg/1066px-Skull_and_crossbones.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8072" y="4605896"/>
            <a:ext cx="2029759" cy="1949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33678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283" y="228600"/>
            <a:ext cx="8305800" cy="1219200"/>
          </a:xfrm>
        </p:spPr>
        <p:txBody>
          <a:bodyPr/>
          <a:lstStyle/>
          <a:p>
            <a:r>
              <a:rPr lang="en-US" sz="3200" b="1" u="sng" dirty="0"/>
              <a:t>How does stress affect us?</a:t>
            </a:r>
            <a:endParaRPr lang="en-US" sz="3200" dirty="0"/>
          </a:p>
        </p:txBody>
      </p:sp>
      <p:sp>
        <p:nvSpPr>
          <p:cNvPr id="3" name="Content Placeholder 2"/>
          <p:cNvSpPr>
            <a:spLocks noGrp="1"/>
          </p:cNvSpPr>
          <p:nvPr>
            <p:ph idx="1"/>
          </p:nvPr>
        </p:nvSpPr>
        <p:spPr>
          <a:xfrm>
            <a:off x="421758" y="858187"/>
            <a:ext cx="8305800" cy="4648200"/>
          </a:xfrm>
        </p:spPr>
        <p:txBody>
          <a:bodyPr/>
          <a:lstStyle/>
          <a:p>
            <a:pPr marL="0" indent="0"/>
            <a:r>
              <a:rPr lang="en-US" dirty="0"/>
              <a:t>What are the symptoms of stress? </a:t>
            </a:r>
          </a:p>
          <a:p>
            <a:pPr marL="457200" indent="-457200">
              <a:buFont typeface="Arial" panose="020B0604020202020204" pitchFamily="34" charset="0"/>
              <a:buChar char="•"/>
            </a:pPr>
            <a:endParaRPr lang="en-US" dirty="0"/>
          </a:p>
        </p:txBody>
      </p:sp>
      <p:graphicFrame>
        <p:nvGraphicFramePr>
          <p:cNvPr id="9" name="Table 8">
            <a:extLst>
              <a:ext uri="{FF2B5EF4-FFF2-40B4-BE49-F238E27FC236}">
                <a16:creationId xmlns:a16="http://schemas.microsoft.com/office/drawing/2014/main" id="{B583CBAC-15B8-B44C-AEB3-16E31457C2A4}"/>
              </a:ext>
            </a:extLst>
          </p:cNvPr>
          <p:cNvGraphicFramePr>
            <a:graphicFrameLocks noGrp="1"/>
          </p:cNvGraphicFramePr>
          <p:nvPr>
            <p:extLst/>
          </p:nvPr>
        </p:nvGraphicFramePr>
        <p:xfrm>
          <a:off x="328070" y="1447800"/>
          <a:ext cx="8305800" cy="5273040"/>
        </p:xfrm>
        <a:graphic>
          <a:graphicData uri="http://schemas.openxmlformats.org/drawingml/2006/table">
            <a:tbl>
              <a:tblPr firstRow="1" bandRow="1">
                <a:tableStyleId>{5C22544A-7EE6-4342-B048-85BDC9FD1C3A}</a:tableStyleId>
              </a:tblPr>
              <a:tblGrid>
                <a:gridCol w="3159642">
                  <a:extLst>
                    <a:ext uri="{9D8B030D-6E8A-4147-A177-3AD203B41FA5}">
                      <a16:colId xmlns:a16="http://schemas.microsoft.com/office/drawing/2014/main" val="2564087164"/>
                    </a:ext>
                  </a:extLst>
                </a:gridCol>
                <a:gridCol w="2571605">
                  <a:extLst>
                    <a:ext uri="{9D8B030D-6E8A-4147-A177-3AD203B41FA5}">
                      <a16:colId xmlns:a16="http://schemas.microsoft.com/office/drawing/2014/main" val="1573171139"/>
                    </a:ext>
                  </a:extLst>
                </a:gridCol>
                <a:gridCol w="2574553">
                  <a:extLst>
                    <a:ext uri="{9D8B030D-6E8A-4147-A177-3AD203B41FA5}">
                      <a16:colId xmlns:a16="http://schemas.microsoft.com/office/drawing/2014/main" val="126686588"/>
                    </a:ext>
                  </a:extLst>
                </a:gridCol>
              </a:tblGrid>
              <a:tr h="369533">
                <a:tc>
                  <a:txBody>
                    <a:bodyPr/>
                    <a:lstStyle/>
                    <a:p>
                      <a:r>
                        <a:rPr lang="fr-FR" dirty="0"/>
                        <a:t>Physical</a:t>
                      </a:r>
                    </a:p>
                  </a:txBody>
                  <a:tcPr/>
                </a:tc>
                <a:tc>
                  <a:txBody>
                    <a:bodyPr/>
                    <a:lstStyle/>
                    <a:p>
                      <a:r>
                        <a:rPr lang="fr-FR" dirty="0" err="1"/>
                        <a:t>Emotional</a:t>
                      </a:r>
                      <a:endParaRPr lang="fr-FR" dirty="0"/>
                    </a:p>
                  </a:txBody>
                  <a:tcPr/>
                </a:tc>
                <a:tc>
                  <a:txBody>
                    <a:bodyPr/>
                    <a:lstStyle/>
                    <a:p>
                      <a:r>
                        <a:rPr lang="fr-FR" dirty="0"/>
                        <a:t>Mental</a:t>
                      </a:r>
                    </a:p>
                  </a:txBody>
                  <a:tcPr/>
                </a:tc>
                <a:extLst>
                  <a:ext uri="{0D108BD9-81ED-4DB2-BD59-A6C34878D82A}">
                    <a16:rowId xmlns:a16="http://schemas.microsoft.com/office/drawing/2014/main" val="444739610"/>
                  </a:ext>
                </a:extLst>
              </a:tr>
              <a:tr h="2526067">
                <a:tc>
                  <a:txBody>
                    <a:bodyPr/>
                    <a:lstStyle/>
                    <a:p>
                      <a:r>
                        <a:rPr lang="en-US" sz="1400" kern="1200" dirty="0">
                          <a:solidFill>
                            <a:schemeClr val="dk1"/>
                          </a:solidFill>
                          <a:effectLst/>
                          <a:latin typeface="+mn-lt"/>
                          <a:ea typeface="+mn-ea"/>
                          <a:cs typeface="+mn-cs"/>
                        </a:rPr>
                        <a:t>Problems with sleeping</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Stomach problems like </a:t>
                      </a:r>
                      <a:r>
                        <a:rPr lang="en-US" sz="1400" kern="1200" dirty="0" err="1">
                          <a:solidFill>
                            <a:schemeClr val="dk1"/>
                          </a:solidFill>
                          <a:effectLst/>
                          <a:latin typeface="+mn-lt"/>
                          <a:ea typeface="+mn-ea"/>
                          <a:cs typeface="+mn-cs"/>
                        </a:rPr>
                        <a:t>diarrhoea</a:t>
                      </a:r>
                      <a:r>
                        <a:rPr lang="en-US" sz="1400" kern="1200" dirty="0">
                          <a:solidFill>
                            <a:schemeClr val="dk1"/>
                          </a:solidFill>
                          <a:effectLst/>
                          <a:latin typeface="+mn-lt"/>
                          <a:ea typeface="+mn-ea"/>
                          <a:cs typeface="+mn-cs"/>
                        </a:rPr>
                        <a:t> or nausea</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Rapid heart rate</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Feeling very tired</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Muscle tremors and tension </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Back and neck pain due to muscle tension</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Headaches</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Inability to relax and rest</a:t>
                      </a:r>
                      <a:endParaRPr lang="fr-FR" sz="1400" kern="1200" dirty="0">
                        <a:solidFill>
                          <a:schemeClr val="dk1"/>
                        </a:solidFill>
                        <a:effectLst/>
                        <a:latin typeface="+mn-lt"/>
                        <a:ea typeface="+mn-ea"/>
                        <a:cs typeface="+mn-cs"/>
                      </a:endParaRPr>
                    </a:p>
                    <a:p>
                      <a:r>
                        <a:rPr lang="en-GB" sz="1400" kern="1200" dirty="0">
                          <a:solidFill>
                            <a:schemeClr val="dk1"/>
                          </a:solidFill>
                          <a:effectLst/>
                          <a:latin typeface="+mn-lt"/>
                          <a:ea typeface="+mn-ea"/>
                          <a:cs typeface="+mn-cs"/>
                        </a:rPr>
                        <a:t>Being frightened very easily</a:t>
                      </a:r>
                      <a:r>
                        <a:rPr lang="fr-FR" sz="1400" dirty="0">
                          <a:effectLst/>
                        </a:rPr>
                        <a:t> </a:t>
                      </a:r>
                      <a:endParaRPr lang="fr-FR" sz="1400" dirty="0"/>
                    </a:p>
                  </a:txBody>
                  <a:tcPr/>
                </a:tc>
                <a:tc>
                  <a:txBody>
                    <a:bodyPr/>
                    <a:lstStyle/>
                    <a:p>
                      <a:r>
                        <a:rPr lang="en-US" sz="1400" kern="1200" dirty="0">
                          <a:solidFill>
                            <a:schemeClr val="dk1"/>
                          </a:solidFill>
                          <a:effectLst/>
                          <a:latin typeface="+mn-lt"/>
                          <a:ea typeface="+mn-ea"/>
                          <a:cs typeface="+mn-cs"/>
                        </a:rPr>
                        <a:t>Feeling happy one moment and sad the next moment </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Feeling ‘over-emotional’</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Being quickly irritated</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Anger</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Depression, sadness</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Anxiety</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Not feeling any emotions </a:t>
                      </a:r>
                      <a:endParaRPr lang="fr-FR" sz="1400" dirty="0"/>
                    </a:p>
                  </a:txBody>
                  <a:tcPr/>
                </a:tc>
                <a:tc>
                  <a:txBody>
                    <a:bodyPr/>
                    <a:lstStyle/>
                    <a:p>
                      <a:r>
                        <a:rPr lang="en-US" sz="1400" kern="1200" dirty="0">
                          <a:solidFill>
                            <a:schemeClr val="dk1"/>
                          </a:solidFill>
                          <a:effectLst/>
                          <a:latin typeface="+mn-lt"/>
                          <a:ea typeface="+mn-ea"/>
                          <a:cs typeface="+mn-cs"/>
                        </a:rPr>
                        <a:t>Poor concentration</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Feeling confused</a:t>
                      </a:r>
                      <a:endParaRPr lang="fr-FR" sz="1400" kern="1200" dirty="0">
                        <a:solidFill>
                          <a:schemeClr val="dk1"/>
                        </a:solidFill>
                        <a:effectLst/>
                        <a:latin typeface="+mn-lt"/>
                        <a:ea typeface="+mn-ea"/>
                        <a:cs typeface="+mn-cs"/>
                      </a:endParaRPr>
                    </a:p>
                    <a:p>
                      <a:r>
                        <a:rPr lang="en-US" sz="1400" kern="1200" dirty="0" err="1">
                          <a:solidFill>
                            <a:schemeClr val="dk1"/>
                          </a:solidFill>
                          <a:effectLst/>
                          <a:latin typeface="+mn-lt"/>
                          <a:ea typeface="+mn-ea"/>
                          <a:cs typeface="+mn-cs"/>
                        </a:rPr>
                        <a:t>Disorganised</a:t>
                      </a:r>
                      <a:r>
                        <a:rPr lang="en-US" sz="1400" kern="1200" dirty="0">
                          <a:solidFill>
                            <a:schemeClr val="dk1"/>
                          </a:solidFill>
                          <a:effectLst/>
                          <a:latin typeface="+mn-lt"/>
                          <a:ea typeface="+mn-ea"/>
                          <a:cs typeface="+mn-cs"/>
                        </a:rPr>
                        <a:t> thoughts</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Forgetting things quickly</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Difficulty making decisions </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Dreams or nightmares</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Intrusive and involuntary </a:t>
                      </a:r>
                      <a:r>
                        <a:rPr lang="en-GB" sz="1400" kern="1200" dirty="0">
                          <a:solidFill>
                            <a:schemeClr val="dk1"/>
                          </a:solidFill>
                          <a:effectLst/>
                          <a:latin typeface="+mn-lt"/>
                          <a:ea typeface="+mn-ea"/>
                          <a:cs typeface="+mn-cs"/>
                        </a:rPr>
                        <a:t>thoughts</a:t>
                      </a:r>
                      <a:r>
                        <a:rPr lang="fr-FR" sz="1400" dirty="0">
                          <a:effectLst/>
                        </a:rPr>
                        <a:t> </a:t>
                      </a:r>
                      <a:endParaRPr lang="fr-FR" sz="1400" dirty="0"/>
                    </a:p>
                  </a:txBody>
                  <a:tcPr/>
                </a:tc>
                <a:extLst>
                  <a:ext uri="{0D108BD9-81ED-4DB2-BD59-A6C34878D82A}">
                    <a16:rowId xmlns:a16="http://schemas.microsoft.com/office/drawing/2014/main" val="4228680309"/>
                  </a:ext>
                </a:extLst>
              </a:tr>
              <a:tr h="304800">
                <a:tc>
                  <a:txBody>
                    <a:bodyPr/>
                    <a:lstStyle/>
                    <a:p>
                      <a:r>
                        <a:rPr lang="fr-FR" b="1" dirty="0">
                          <a:solidFill>
                            <a:schemeClr val="bg1"/>
                          </a:solidFill>
                        </a:rPr>
                        <a:t>Spiritual</a:t>
                      </a:r>
                    </a:p>
                  </a:txBody>
                  <a:tcPr>
                    <a:solidFill>
                      <a:schemeClr val="tx1"/>
                    </a:solidFill>
                  </a:tcPr>
                </a:tc>
                <a:tc gridSpan="2">
                  <a:txBody>
                    <a:bodyPr/>
                    <a:lstStyle/>
                    <a:p>
                      <a:r>
                        <a:rPr lang="fr-FR" b="1" dirty="0" err="1">
                          <a:solidFill>
                            <a:schemeClr val="bg1"/>
                          </a:solidFill>
                        </a:rPr>
                        <a:t>Behavioral</a:t>
                      </a:r>
                      <a:endParaRPr lang="fr-FR" b="1" dirty="0">
                        <a:solidFill>
                          <a:schemeClr val="bg1"/>
                        </a:solidFill>
                      </a:endParaRPr>
                    </a:p>
                  </a:txBody>
                  <a:tcPr>
                    <a:solidFill>
                      <a:schemeClr val="tx1"/>
                    </a:solidFill>
                  </a:tcPr>
                </a:tc>
                <a:tc hMerge="1">
                  <a:txBody>
                    <a:bodyPr/>
                    <a:lstStyle/>
                    <a:p>
                      <a:endParaRPr lang="fr-FR" b="1" dirty="0"/>
                    </a:p>
                  </a:txBody>
                  <a:tcPr/>
                </a:tc>
                <a:extLst>
                  <a:ext uri="{0D108BD9-81ED-4DB2-BD59-A6C34878D82A}">
                    <a16:rowId xmlns:a16="http://schemas.microsoft.com/office/drawing/2014/main" val="1736998669"/>
                  </a:ext>
                </a:extLst>
              </a:tr>
              <a:tr h="369533">
                <a:tc>
                  <a:txBody>
                    <a:bodyPr/>
                    <a:lstStyle/>
                    <a:p>
                      <a:r>
                        <a:rPr lang="en-US" sz="1400" kern="1200" dirty="0">
                          <a:solidFill>
                            <a:schemeClr val="dk1"/>
                          </a:solidFill>
                          <a:effectLst/>
                          <a:latin typeface="+mn-lt"/>
                          <a:ea typeface="+mn-ea"/>
                          <a:cs typeface="+mn-cs"/>
                        </a:rPr>
                        <a:t>Feelings of emptiness </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Loss of meaning</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Feeling discouraged and loss of hope</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Increasingly negative about life</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Doubt</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Anger at God</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Alienation and loss of sense of connection</a:t>
                      </a:r>
                      <a:r>
                        <a:rPr lang="fr-FR" sz="1400" dirty="0">
                          <a:effectLst/>
                        </a:rPr>
                        <a:t> </a:t>
                      </a:r>
                      <a:endParaRPr lang="fr-FR" sz="1400" dirty="0"/>
                    </a:p>
                  </a:txBody>
                  <a:tcPr/>
                </a:tc>
                <a:tc gridSpan="2">
                  <a:txBody>
                    <a:bodyPr/>
                    <a:lstStyle/>
                    <a:p>
                      <a:r>
                        <a:rPr lang="en-US" sz="1400" kern="1200" dirty="0">
                          <a:solidFill>
                            <a:schemeClr val="dk1"/>
                          </a:solidFill>
                          <a:effectLst/>
                          <a:latin typeface="+mn-lt"/>
                          <a:ea typeface="+mn-ea"/>
                          <a:cs typeface="+mn-cs"/>
                        </a:rPr>
                        <a:t>Risk taking, e.g. driving recklessly</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Over-eating or under-eating</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Increased smoking</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Having no energy at all</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Hyper-alertness</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Aggression and verbal outbursts</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Alcohol or drug use</a:t>
                      </a:r>
                      <a:endParaRPr lang="fr-FR"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Compulsive </a:t>
                      </a:r>
                      <a:r>
                        <a:rPr lang="en-US" sz="1400" kern="1200" dirty="0" err="1">
                          <a:solidFill>
                            <a:schemeClr val="dk1"/>
                          </a:solidFill>
                          <a:effectLst/>
                          <a:latin typeface="+mn-lt"/>
                          <a:ea typeface="+mn-ea"/>
                          <a:cs typeface="+mn-cs"/>
                        </a:rPr>
                        <a:t>behaviour</a:t>
                      </a:r>
                      <a:r>
                        <a:rPr lang="en-US" sz="1400" kern="1200" dirty="0">
                          <a:solidFill>
                            <a:schemeClr val="dk1"/>
                          </a:solidFill>
                          <a:effectLst/>
                          <a:latin typeface="+mn-lt"/>
                          <a:ea typeface="+mn-ea"/>
                          <a:cs typeface="+mn-cs"/>
                        </a:rPr>
                        <a:t>, i.e. nervous tics and pacing</a:t>
                      </a:r>
                      <a:endParaRPr lang="fr-FR" sz="1400" kern="1200" dirty="0">
                        <a:solidFill>
                          <a:schemeClr val="dk1"/>
                        </a:solidFill>
                        <a:effectLst/>
                        <a:latin typeface="+mn-lt"/>
                        <a:ea typeface="+mn-ea"/>
                        <a:cs typeface="+mn-cs"/>
                      </a:endParaRPr>
                    </a:p>
                    <a:p>
                      <a:r>
                        <a:rPr lang="en-GB" sz="1400" kern="1200" dirty="0">
                          <a:solidFill>
                            <a:schemeClr val="dk1"/>
                          </a:solidFill>
                          <a:effectLst/>
                          <a:latin typeface="+mn-lt"/>
                          <a:ea typeface="+mn-ea"/>
                          <a:cs typeface="+mn-cs"/>
                        </a:rPr>
                        <a:t>Withdrawal and isolation</a:t>
                      </a:r>
                      <a:r>
                        <a:rPr lang="fr-FR" sz="1400" dirty="0">
                          <a:effectLst/>
                        </a:rPr>
                        <a:t> </a:t>
                      </a:r>
                      <a:endParaRPr lang="fr-FR" sz="1400" dirty="0"/>
                    </a:p>
                  </a:txBody>
                  <a:tcPr/>
                </a:tc>
                <a:tc hMerge="1">
                  <a:txBody>
                    <a:bodyPr/>
                    <a:lstStyle/>
                    <a:p>
                      <a:endParaRPr lang="fr-FR" sz="1600" dirty="0"/>
                    </a:p>
                  </a:txBody>
                  <a:tcPr/>
                </a:tc>
                <a:extLst>
                  <a:ext uri="{0D108BD9-81ED-4DB2-BD59-A6C34878D82A}">
                    <a16:rowId xmlns:a16="http://schemas.microsoft.com/office/drawing/2014/main" val="2452073784"/>
                  </a:ext>
                </a:extLst>
              </a:tr>
            </a:tbl>
          </a:graphicData>
        </a:graphic>
      </p:graphicFrame>
    </p:spTree>
    <p:extLst>
      <p:ext uri="{BB962C8B-B14F-4D97-AF65-F5344CB8AC3E}">
        <p14:creationId xmlns:p14="http://schemas.microsoft.com/office/powerpoint/2010/main" val="32587886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305800" cy="1828800"/>
          </a:xfrm>
        </p:spPr>
        <p:txBody>
          <a:bodyPr/>
          <a:lstStyle/>
          <a:p>
            <a:pPr marL="0" indent="0"/>
            <a:r>
              <a:rPr lang="en-US" dirty="0"/>
              <a:t>We are now going to think about how stress affects us as adults and parents, and then we will talk about the impact of this stress on the children we are caring for. </a:t>
            </a:r>
          </a:p>
          <a:p>
            <a:endParaRPr lang="en-US" dirty="0"/>
          </a:p>
          <a:p>
            <a:endParaRPr lang="en-US" dirty="0"/>
          </a:p>
        </p:txBody>
      </p:sp>
      <p:sp>
        <p:nvSpPr>
          <p:cNvPr id="4" name="Title 3"/>
          <p:cNvSpPr>
            <a:spLocks noGrp="1"/>
          </p:cNvSpPr>
          <p:nvPr>
            <p:ph type="title"/>
          </p:nvPr>
        </p:nvSpPr>
        <p:spPr/>
        <p:txBody>
          <a:bodyPr/>
          <a:lstStyle/>
          <a:p>
            <a:r>
              <a:rPr lang="en-US" b="1" u="sng" dirty="0"/>
              <a:t>How does stress affect us?</a:t>
            </a:r>
          </a:p>
        </p:txBody>
      </p:sp>
      <p:graphicFrame>
        <p:nvGraphicFramePr>
          <p:cNvPr id="5" name="Table 4"/>
          <p:cNvGraphicFramePr>
            <a:graphicFrameLocks noGrp="1"/>
          </p:cNvGraphicFramePr>
          <p:nvPr>
            <p:extLst>
              <p:ext uri="{D42A27DB-BD31-4B8C-83A1-F6EECF244321}">
                <p14:modId xmlns:p14="http://schemas.microsoft.com/office/powerpoint/2010/main" val="2624508624"/>
              </p:ext>
            </p:extLst>
          </p:nvPr>
        </p:nvGraphicFramePr>
        <p:xfrm>
          <a:off x="685799" y="4191000"/>
          <a:ext cx="8077202" cy="1483360"/>
        </p:xfrm>
        <a:graphic>
          <a:graphicData uri="http://schemas.openxmlformats.org/drawingml/2006/table">
            <a:tbl>
              <a:tblPr firstRow="1" bandRow="1">
                <a:tableStyleId>{5C22544A-7EE6-4342-B048-85BDC9FD1C3A}</a:tableStyleId>
              </a:tblPr>
              <a:tblGrid>
                <a:gridCol w="2286001">
                  <a:extLst>
                    <a:ext uri="{9D8B030D-6E8A-4147-A177-3AD203B41FA5}">
                      <a16:colId xmlns:a16="http://schemas.microsoft.com/office/drawing/2014/main" val="20000"/>
                    </a:ext>
                  </a:extLst>
                </a:gridCol>
                <a:gridCol w="2438400">
                  <a:extLst>
                    <a:ext uri="{9D8B030D-6E8A-4147-A177-3AD203B41FA5}">
                      <a16:colId xmlns:a16="http://schemas.microsoft.com/office/drawing/2014/main" val="20001"/>
                    </a:ext>
                  </a:extLst>
                </a:gridCol>
                <a:gridCol w="3352801">
                  <a:extLst>
                    <a:ext uri="{9D8B030D-6E8A-4147-A177-3AD203B41FA5}">
                      <a16:colId xmlns:a16="http://schemas.microsoft.com/office/drawing/2014/main" val="20002"/>
                    </a:ext>
                  </a:extLst>
                </a:gridCol>
              </a:tblGrid>
              <a:tr h="370840">
                <a:tc>
                  <a:txBody>
                    <a:bodyPr/>
                    <a:lstStyle/>
                    <a:p>
                      <a:pPr algn="ctr"/>
                      <a:r>
                        <a:rPr lang="en-US" dirty="0"/>
                        <a:t>I feel…</a:t>
                      </a:r>
                    </a:p>
                  </a:txBody>
                  <a:tcPr/>
                </a:tc>
                <a:tc>
                  <a:txBody>
                    <a:bodyPr/>
                    <a:lstStyle/>
                    <a:p>
                      <a:pPr algn="ctr"/>
                      <a:r>
                        <a:rPr lang="en-US" dirty="0"/>
                        <a:t>I do…</a:t>
                      </a:r>
                    </a:p>
                  </a:txBody>
                  <a:tcPr/>
                </a:tc>
                <a:tc>
                  <a:txBody>
                    <a:bodyPr/>
                    <a:lstStyle/>
                    <a:p>
                      <a:pPr algn="ctr"/>
                      <a:r>
                        <a:rPr lang="en-US" dirty="0"/>
                        <a:t>Impact on children</a:t>
                      </a:r>
                    </a:p>
                  </a:txBody>
                  <a:tcPr/>
                </a:tc>
                <a:extLst>
                  <a:ext uri="{0D108BD9-81ED-4DB2-BD59-A6C34878D82A}">
                    <a16:rowId xmlns:a16="http://schemas.microsoft.com/office/drawing/2014/main" val="10000"/>
                  </a:ext>
                </a:extLst>
              </a:tr>
              <a:tr h="370840">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1"/>
                  </a:ext>
                </a:extLst>
              </a:tr>
              <a:tr h="370840">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70840">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7655662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Think and share</a:t>
            </a:r>
          </a:p>
        </p:txBody>
      </p:sp>
      <p:sp>
        <p:nvSpPr>
          <p:cNvPr id="3" name="Content Placeholder 2"/>
          <p:cNvSpPr>
            <a:spLocks noGrp="1"/>
          </p:cNvSpPr>
          <p:nvPr>
            <p:ph idx="1"/>
          </p:nvPr>
        </p:nvSpPr>
        <p:spPr/>
        <p:txBody>
          <a:bodyPr/>
          <a:lstStyle/>
          <a:p>
            <a:r>
              <a:rPr lang="en-US" dirty="0"/>
              <a:t>How can children and adolescents be affected by their parents’ stress? </a:t>
            </a:r>
          </a:p>
          <a:p>
            <a:endParaRPr lang="en-US" sz="2000" dirty="0"/>
          </a:p>
          <a:p>
            <a:r>
              <a:rPr lang="en-US" sz="2000" dirty="0"/>
              <a:t>Examples:</a:t>
            </a:r>
          </a:p>
          <a:p>
            <a:pPr marL="457200" lvl="0" indent="-457200">
              <a:buFont typeface="Arial" charset="0"/>
              <a:buChar char="•"/>
            </a:pPr>
            <a:r>
              <a:rPr lang="en-US" sz="2000" dirty="0"/>
              <a:t>Aggressiveness, disrespect</a:t>
            </a:r>
          </a:p>
          <a:p>
            <a:pPr marL="457200" lvl="0" indent="-457200">
              <a:buFont typeface="Arial" charset="0"/>
              <a:buChar char="•"/>
            </a:pPr>
            <a:r>
              <a:rPr lang="en-US" sz="2000" dirty="0"/>
              <a:t>Scared, refuse to leave the tent/house</a:t>
            </a:r>
          </a:p>
          <a:p>
            <a:pPr marL="457200" lvl="0" indent="-457200">
              <a:buFont typeface="Arial" charset="0"/>
              <a:buChar char="•"/>
            </a:pPr>
            <a:r>
              <a:rPr lang="en-US" sz="2000" dirty="0"/>
              <a:t>Depressed, cry often</a:t>
            </a:r>
          </a:p>
          <a:p>
            <a:pPr marL="0" lvl="0" indent="0"/>
            <a:endParaRPr lang="en-US" dirty="0"/>
          </a:p>
          <a:p>
            <a:pPr lvl="0" algn="ctr"/>
            <a:r>
              <a:rPr lang="en-US" b="1" i="1" dirty="0"/>
              <a:t>What else? </a:t>
            </a:r>
          </a:p>
        </p:txBody>
      </p:sp>
    </p:spTree>
    <p:extLst>
      <p:ext uri="{BB962C8B-B14F-4D97-AF65-F5344CB8AC3E}">
        <p14:creationId xmlns:p14="http://schemas.microsoft.com/office/powerpoint/2010/main" val="245026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305800" cy="1828800"/>
          </a:xfrm>
        </p:spPr>
        <p:txBody>
          <a:bodyPr/>
          <a:lstStyle/>
          <a:p>
            <a:pPr marL="0" indent="0"/>
            <a:r>
              <a:rPr lang="en-US" dirty="0"/>
              <a:t>Why is important to know the signs of stress?</a:t>
            </a:r>
          </a:p>
          <a:p>
            <a:endParaRPr lang="en-US" dirty="0"/>
          </a:p>
          <a:p>
            <a:r>
              <a:rPr lang="en-GB" b="1" dirty="0"/>
              <a:t>Impact of Parent Stress on Children</a:t>
            </a:r>
            <a:r>
              <a:rPr lang="fr-FR" b="1" dirty="0"/>
              <a:t> </a:t>
            </a:r>
            <a:endParaRPr lang="en-US" dirty="0"/>
          </a:p>
        </p:txBody>
      </p:sp>
      <p:sp>
        <p:nvSpPr>
          <p:cNvPr id="4" name="Title 3"/>
          <p:cNvSpPr>
            <a:spLocks noGrp="1"/>
          </p:cNvSpPr>
          <p:nvPr>
            <p:ph type="title"/>
          </p:nvPr>
        </p:nvSpPr>
        <p:spPr>
          <a:xfrm>
            <a:off x="457200" y="609600"/>
            <a:ext cx="8305800" cy="1219200"/>
          </a:xfrm>
        </p:spPr>
        <p:txBody>
          <a:bodyPr/>
          <a:lstStyle/>
          <a:p>
            <a:r>
              <a:rPr lang="en-US" sz="3200" b="1" u="sng" dirty="0"/>
              <a:t>Think and share</a:t>
            </a:r>
            <a:endParaRPr lang="en-US" sz="3200" dirty="0"/>
          </a:p>
        </p:txBody>
      </p:sp>
      <p:graphicFrame>
        <p:nvGraphicFramePr>
          <p:cNvPr id="5" name="Content Placeholder 4">
            <a:extLst>
              <a:ext uri="{FF2B5EF4-FFF2-40B4-BE49-F238E27FC236}">
                <a16:creationId xmlns:a16="http://schemas.microsoft.com/office/drawing/2014/main" id="{21F9EEB9-95CF-D042-B6E6-32C742C7F945}"/>
              </a:ext>
            </a:extLst>
          </p:cNvPr>
          <p:cNvGraphicFramePr>
            <a:graphicFrameLocks/>
          </p:cNvGraphicFramePr>
          <p:nvPr>
            <p:extLst>
              <p:ext uri="{D42A27DB-BD31-4B8C-83A1-F6EECF244321}">
                <p14:modId xmlns:p14="http://schemas.microsoft.com/office/powerpoint/2010/main" val="4214593337"/>
              </p:ext>
            </p:extLst>
          </p:nvPr>
        </p:nvGraphicFramePr>
        <p:xfrm>
          <a:off x="457200" y="3657600"/>
          <a:ext cx="7086600" cy="297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7355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US" b="1" u="sng" dirty="0">
                <a:latin typeface="Arial" charset="0"/>
                <a:ea typeface="MS PGothic" charset="0"/>
              </a:rPr>
              <a:t>Parenting Skills Training Pre-test</a:t>
            </a:r>
          </a:p>
        </p:txBody>
      </p:sp>
      <p:sp>
        <p:nvSpPr>
          <p:cNvPr id="14338" name="Content Placeholder 2"/>
          <p:cNvSpPr>
            <a:spLocks noGrp="1"/>
          </p:cNvSpPr>
          <p:nvPr>
            <p:ph idx="1"/>
          </p:nvPr>
        </p:nvSpPr>
        <p:spPr>
          <a:xfrm>
            <a:off x="457200" y="1676400"/>
            <a:ext cx="8305800" cy="3886200"/>
          </a:xfrm>
        </p:spPr>
        <p:txBody>
          <a:bodyPr/>
          <a:lstStyle/>
          <a:p>
            <a:pPr marL="0" indent="0"/>
            <a:endParaRPr lang="en-US" dirty="0">
              <a:latin typeface="Arial" charset="0"/>
              <a:ea typeface="MS PGothic" charset="0"/>
            </a:endParaRPr>
          </a:p>
          <a:p>
            <a:pPr marL="457200" indent="-457200">
              <a:buFont typeface="Arial" panose="020B0604020202020204" pitchFamily="34" charset="0"/>
              <a:buChar char="•"/>
            </a:pPr>
            <a:r>
              <a:rPr lang="en-US" dirty="0">
                <a:latin typeface="Arial" charset="0"/>
                <a:ea typeface="MS PGothic" charset="0"/>
              </a:rPr>
              <a:t>Handout 1: </a:t>
            </a:r>
            <a:r>
              <a:rPr lang="en-US" dirty="0" err="1">
                <a:latin typeface="Arial" charset="0"/>
                <a:ea typeface="MS PGothic" charset="0"/>
              </a:rPr>
              <a:t>SHLS</a:t>
            </a:r>
            <a:r>
              <a:rPr lang="en-US" dirty="0">
                <a:latin typeface="Arial" charset="0"/>
                <a:ea typeface="MS PGothic" charset="0"/>
              </a:rPr>
              <a:t> Parenting Skills Training Pre-test</a:t>
            </a:r>
          </a:p>
          <a:p>
            <a:pPr marL="457200" indent="-457200">
              <a:buFont typeface="Arial" panose="020B0604020202020204" pitchFamily="34" charset="0"/>
              <a:buChar char="•"/>
            </a:pPr>
            <a:r>
              <a:rPr lang="en-US" dirty="0">
                <a:latin typeface="Arial" charset="0"/>
                <a:ea typeface="MS PGothic" charset="0"/>
              </a:rPr>
              <a:t>30 minutes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Coping and healing </a:t>
            </a:r>
          </a:p>
        </p:txBody>
      </p:sp>
      <p:sp>
        <p:nvSpPr>
          <p:cNvPr id="5" name="TextBox 4"/>
          <p:cNvSpPr txBox="1"/>
          <p:nvPr/>
        </p:nvSpPr>
        <p:spPr>
          <a:xfrm>
            <a:off x="2747225" y="5581406"/>
            <a:ext cx="3725749" cy="461665"/>
          </a:xfrm>
          <a:prstGeom prst="rect">
            <a:avLst/>
          </a:prstGeom>
          <a:noFill/>
        </p:spPr>
        <p:txBody>
          <a:bodyPr wrap="none" rtlCol="0">
            <a:spAutoFit/>
          </a:bodyPr>
          <a:lstStyle/>
          <a:p>
            <a:r>
              <a:rPr lang="en-US" dirty="0"/>
              <a:t>On the road to recovery… </a:t>
            </a:r>
          </a:p>
        </p:txBody>
      </p:sp>
      <p:pic>
        <p:nvPicPr>
          <p:cNvPr id="5122" name="Picture 2" descr="https://pixabay.com/static/uploads/photo/2016/03/31/19/29/dawn-1295063_960_72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5787" y="1828800"/>
            <a:ext cx="4608626" cy="3678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87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What is relaxation? </a:t>
            </a:r>
          </a:p>
        </p:txBody>
      </p:sp>
      <p:sp>
        <p:nvSpPr>
          <p:cNvPr id="3" name="Content Placeholder 2"/>
          <p:cNvSpPr>
            <a:spLocks noGrp="1"/>
          </p:cNvSpPr>
          <p:nvPr>
            <p:ph idx="1"/>
          </p:nvPr>
        </p:nvSpPr>
        <p:spPr>
          <a:xfrm>
            <a:off x="433754" y="1676400"/>
            <a:ext cx="8305800" cy="5334000"/>
          </a:xfrm>
        </p:spPr>
        <p:txBody>
          <a:bodyPr/>
          <a:lstStyle/>
          <a:p>
            <a:pPr marL="457200" indent="-457200">
              <a:buFont typeface="Arial" panose="020B0604020202020204" pitchFamily="34" charset="0"/>
              <a:buChar char="•"/>
            </a:pPr>
            <a:r>
              <a:rPr lang="en-US" sz="2400" dirty="0"/>
              <a:t>We define relaxation as a mental and physical state in which the individual is able to feel relieved from strain or tension.</a:t>
            </a:r>
          </a:p>
          <a:p>
            <a:pPr marL="457200" indent="-457200">
              <a:buFont typeface="Arial" panose="020B0604020202020204" pitchFamily="34" charset="0"/>
              <a:buChar char="•"/>
            </a:pPr>
            <a:r>
              <a:rPr lang="en-US" sz="2400" dirty="0"/>
              <a:t>Reaching a relaxed state means to bring our emotions to a more calm, peaceful state.</a:t>
            </a:r>
          </a:p>
          <a:p>
            <a:pPr marL="457200" indent="-457200">
              <a:buFont typeface="Arial" panose="020B0604020202020204" pitchFamily="34" charset="0"/>
              <a:buChar char="•"/>
            </a:pPr>
            <a:r>
              <a:rPr lang="en-US" sz="2400" dirty="0"/>
              <a:t>When stress affects a person’s normal functioning, relaxation has proved to be effective in lowering stress.</a:t>
            </a:r>
          </a:p>
          <a:p>
            <a:pPr marL="457200" indent="-457200">
              <a:buFont typeface="Arial" panose="020B0604020202020204" pitchFamily="34" charset="0"/>
              <a:buChar char="•"/>
            </a:pPr>
            <a:r>
              <a:rPr lang="en-US" sz="2400" dirty="0"/>
              <a:t>We are going to experiment with some relaxation exercises that you will teach parents when you are facilitating groups.</a:t>
            </a:r>
          </a:p>
        </p:txBody>
      </p:sp>
    </p:spTree>
    <p:extLst>
      <p:ext uri="{BB962C8B-B14F-4D97-AF65-F5344CB8AC3E}">
        <p14:creationId xmlns:p14="http://schemas.microsoft.com/office/powerpoint/2010/main" val="41200831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305800" cy="1219200"/>
          </a:xfrm>
        </p:spPr>
        <p:txBody>
          <a:bodyPr/>
          <a:lstStyle/>
          <a:p>
            <a:pPr algn="ctr"/>
            <a:r>
              <a:rPr lang="en-US" sz="2800" b="1" i="1" dirty="0">
                <a:latin typeface="+mn-lt"/>
                <a:cs typeface="MS PGothic" charset="0"/>
              </a:rPr>
              <a:t>What helps you relax when you are feeling stressed? </a:t>
            </a:r>
          </a:p>
        </p:txBody>
      </p:sp>
      <p:sp>
        <p:nvSpPr>
          <p:cNvPr id="3" name="Title 1"/>
          <p:cNvSpPr txBox="1">
            <a:spLocks/>
          </p:cNvSpPr>
          <p:nvPr/>
        </p:nvSpPr>
        <p:spPr bwMode="auto">
          <a:xfrm>
            <a:off x="457200" y="533400"/>
            <a:ext cx="8305800" cy="12192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a:t>Think and share</a:t>
            </a:r>
            <a:endParaRPr lang="en-US" b="1" u="sng" kern="0" dirty="0"/>
          </a:p>
        </p:txBody>
      </p:sp>
    </p:spTree>
    <p:extLst>
      <p:ext uri="{BB962C8B-B14F-4D97-AF65-F5344CB8AC3E}">
        <p14:creationId xmlns:p14="http://schemas.microsoft.com/office/powerpoint/2010/main" val="1481328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05800" cy="1219200"/>
          </a:xfrm>
        </p:spPr>
        <p:txBody>
          <a:bodyPr/>
          <a:lstStyle/>
          <a:p>
            <a:r>
              <a:rPr lang="en-US" b="1" u="sng" dirty="0"/>
              <a:t>Some ideas for relaxation</a:t>
            </a:r>
          </a:p>
        </p:txBody>
      </p:sp>
      <p:sp>
        <p:nvSpPr>
          <p:cNvPr id="3" name="Content Placeholder 2"/>
          <p:cNvSpPr>
            <a:spLocks noGrp="1"/>
          </p:cNvSpPr>
          <p:nvPr>
            <p:ph idx="1"/>
          </p:nvPr>
        </p:nvSpPr>
        <p:spPr/>
        <p:txBody>
          <a:bodyPr/>
          <a:lstStyle/>
          <a:p>
            <a:pPr marL="457200" lvl="0" indent="-457200">
              <a:buFont typeface="Arial" charset="0"/>
              <a:buChar char="•"/>
            </a:pPr>
            <a:r>
              <a:rPr lang="en-US" dirty="0"/>
              <a:t>Step away from the stressful event or situation</a:t>
            </a:r>
          </a:p>
          <a:p>
            <a:pPr marL="457200" lvl="0" indent="-457200">
              <a:buFont typeface="Arial" charset="0"/>
              <a:buChar char="•"/>
            </a:pPr>
            <a:r>
              <a:rPr lang="en-US" dirty="0"/>
              <a:t>Deep breathing </a:t>
            </a:r>
          </a:p>
          <a:p>
            <a:pPr marL="457200" lvl="0" indent="-457200">
              <a:buFont typeface="Arial" charset="0"/>
              <a:buChar char="•"/>
            </a:pPr>
            <a:r>
              <a:rPr lang="en-US" dirty="0"/>
              <a:t>Center yourself</a:t>
            </a:r>
          </a:p>
          <a:p>
            <a:pPr marL="457200" lvl="0" indent="-457200">
              <a:buFont typeface="Arial" charset="0"/>
              <a:buChar char="•"/>
            </a:pPr>
            <a:r>
              <a:rPr lang="en-US" dirty="0"/>
              <a:t>Count backwards from 20 to zero</a:t>
            </a:r>
          </a:p>
          <a:p>
            <a:pPr marL="457200" indent="-457200">
              <a:buFont typeface="Arial" charset="0"/>
              <a:buChar char="•"/>
            </a:pPr>
            <a:r>
              <a:rPr lang="en-US" dirty="0"/>
              <a:t>Muscle relaxation </a:t>
            </a:r>
            <a:endParaRPr lang="en-US" sz="2000" dirty="0"/>
          </a:p>
        </p:txBody>
      </p:sp>
    </p:spTree>
    <p:extLst>
      <p:ext uri="{BB962C8B-B14F-4D97-AF65-F5344CB8AC3E}">
        <p14:creationId xmlns:p14="http://schemas.microsoft.com/office/powerpoint/2010/main" val="36611642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457200"/>
            <a:ext cx="8305800" cy="1219200"/>
          </a:xfrm>
        </p:spPr>
        <p:txBody>
          <a:bodyPr/>
          <a:lstStyle/>
          <a:p>
            <a:r>
              <a:rPr lang="en-US" b="1" u="sng" dirty="0"/>
              <a:t>Parenting skills video: relaxation techniques</a:t>
            </a:r>
          </a:p>
        </p:txBody>
      </p:sp>
      <p:sp>
        <p:nvSpPr>
          <p:cNvPr id="3" name="Content Placeholder 2"/>
          <p:cNvSpPr>
            <a:spLocks noGrp="1"/>
          </p:cNvSpPr>
          <p:nvPr>
            <p:ph sz="half" idx="1"/>
          </p:nvPr>
        </p:nvSpPr>
        <p:spPr>
          <a:xfrm>
            <a:off x="457200" y="2057400"/>
            <a:ext cx="8343900" cy="4191000"/>
          </a:xfrm>
        </p:spPr>
        <p:txBody>
          <a:bodyPr/>
          <a:lstStyle/>
          <a:p>
            <a:r>
              <a:rPr lang="en-US" dirty="0">
                <a:hlinkClick r:id="rId3"/>
              </a:rPr>
              <a:t>Video</a:t>
            </a:r>
            <a:r>
              <a:rPr lang="en-US" dirty="0"/>
              <a:t> </a:t>
            </a:r>
          </a:p>
        </p:txBody>
      </p:sp>
    </p:spTree>
    <p:extLst>
      <p:ext uri="{BB962C8B-B14F-4D97-AF65-F5344CB8AC3E}">
        <p14:creationId xmlns:p14="http://schemas.microsoft.com/office/powerpoint/2010/main" val="14579801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05800" cy="1219200"/>
          </a:xfrm>
        </p:spPr>
        <p:txBody>
          <a:bodyPr/>
          <a:lstStyle/>
          <a:p>
            <a:r>
              <a:rPr lang="en-US" b="1" u="sng" dirty="0"/>
              <a:t>The breathing technique</a:t>
            </a:r>
          </a:p>
        </p:txBody>
      </p:sp>
      <p:sp>
        <p:nvSpPr>
          <p:cNvPr id="4" name="Content Placeholder 3">
            <a:extLst>
              <a:ext uri="{FF2B5EF4-FFF2-40B4-BE49-F238E27FC236}">
                <a16:creationId xmlns:a16="http://schemas.microsoft.com/office/drawing/2014/main" id="{A34A536E-8406-BC46-9155-8A51669E5654}"/>
              </a:ext>
            </a:extLst>
          </p:cNvPr>
          <p:cNvSpPr>
            <a:spLocks noGrp="1"/>
          </p:cNvSpPr>
          <p:nvPr>
            <p:ph idx="1"/>
          </p:nvPr>
        </p:nvSpPr>
        <p:spPr/>
        <p:txBody>
          <a:bodyPr/>
          <a:lstStyle/>
          <a:p>
            <a:pPr marL="457200" lvl="0" indent="-457200">
              <a:buFont typeface="Arial" panose="020B0604020202020204" pitchFamily="34" charset="0"/>
              <a:buChar char="•"/>
            </a:pPr>
            <a:r>
              <a:rPr lang="en-US" sz="3600" i="1" dirty="0"/>
              <a:t>Take 10 deep abdominal breaths. </a:t>
            </a:r>
            <a:endParaRPr lang="fr-FR" sz="3600" dirty="0"/>
          </a:p>
          <a:p>
            <a:pPr marL="457200" lvl="0" indent="-457200">
              <a:buFont typeface="Arial" panose="020B0604020202020204" pitchFamily="34" charset="0"/>
              <a:buChar char="•"/>
            </a:pPr>
            <a:r>
              <a:rPr lang="en-US" sz="3600" i="1" dirty="0"/>
              <a:t>You should see your stomach moving back and forth.</a:t>
            </a:r>
            <a:endParaRPr lang="fr-FR" sz="3600" dirty="0"/>
          </a:p>
          <a:p>
            <a:pPr marL="457200" lvl="0" indent="-457200">
              <a:buFont typeface="Arial" panose="020B0604020202020204" pitchFamily="34" charset="0"/>
              <a:buChar char="•"/>
            </a:pPr>
            <a:r>
              <a:rPr lang="en-US" sz="3600" i="1" dirty="0"/>
              <a:t>Inhale deeply, exhale.</a:t>
            </a:r>
            <a:endParaRPr lang="fr-FR" sz="3600" dirty="0"/>
          </a:p>
          <a:p>
            <a:endParaRPr lang="en-GB" dirty="0"/>
          </a:p>
        </p:txBody>
      </p:sp>
    </p:spTree>
    <p:extLst>
      <p:ext uri="{BB962C8B-B14F-4D97-AF65-F5344CB8AC3E}">
        <p14:creationId xmlns:p14="http://schemas.microsoft.com/office/powerpoint/2010/main" val="34407548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a:xfrm>
            <a:off x="457200" y="609600"/>
            <a:ext cx="8305800" cy="1219200"/>
          </a:xfrm>
          <a:prstGeom prst="rect">
            <a:avLst/>
          </a:prstGeom>
        </p:spPr>
        <p:txBody>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Let’s practice!</a:t>
            </a:r>
          </a:p>
        </p:txBody>
      </p:sp>
      <p:sp>
        <p:nvSpPr>
          <p:cNvPr id="3" name="Rectangle 2"/>
          <p:cNvSpPr/>
          <p:nvPr/>
        </p:nvSpPr>
        <p:spPr>
          <a:xfrm>
            <a:off x="457200" y="1536174"/>
            <a:ext cx="8001000" cy="3046988"/>
          </a:xfrm>
          <a:prstGeom prst="rect">
            <a:avLst/>
          </a:prstGeom>
        </p:spPr>
        <p:txBody>
          <a:bodyPr wrap="square">
            <a:spAutoFit/>
          </a:bodyPr>
          <a:lstStyle/>
          <a:p>
            <a:pPr marL="342900" indent="-342900">
              <a:buFont typeface="Arial" panose="020B0604020202020204" pitchFamily="34" charset="0"/>
              <a:buChar char="•"/>
            </a:pPr>
            <a:r>
              <a:rPr lang="en-US" dirty="0"/>
              <a:t>Each group will have 30 to 45 minutes to prepare their session.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3 groups will have around 30 minutes each to present their activity to the group.</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Every group will get a chance to present to the larger group at least twice this week!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87215" y="856357"/>
            <a:ext cx="8551985" cy="5262979"/>
          </a:xfrm>
          <a:prstGeom prst="rect">
            <a:avLst/>
          </a:prstGeom>
          <a:noFill/>
        </p:spPr>
        <p:txBody>
          <a:bodyPr wrap="square" rtlCol="0">
            <a:spAutoFit/>
          </a:bodyPr>
          <a:lstStyle/>
          <a:p>
            <a:r>
              <a:rPr lang="en-US" sz="1600" b="1" dirty="0"/>
              <a:t>Group 1: </a:t>
            </a:r>
            <a:r>
              <a:rPr lang="en-US" sz="1600" dirty="0"/>
              <a:t>Parenting Skills Curriculum for caregivers of adolescents – Session 1: Introduction to the Parenting Skills Curriculum</a:t>
            </a:r>
          </a:p>
          <a:p>
            <a:r>
              <a:rPr lang="en-US" sz="1600" dirty="0"/>
              <a:t>• Activity 5: What is positive parenting of adolescents?</a:t>
            </a:r>
          </a:p>
          <a:p>
            <a:r>
              <a:rPr lang="en-US" sz="1600" dirty="0"/>
              <a:t>• Activity 7: Skills practice: Listening and supporting</a:t>
            </a:r>
          </a:p>
          <a:p>
            <a:endParaRPr lang="en-US" sz="1600" dirty="0"/>
          </a:p>
          <a:p>
            <a:r>
              <a:rPr lang="en-US" sz="1600" b="1" dirty="0"/>
              <a:t>Group 2: </a:t>
            </a:r>
            <a:r>
              <a:rPr lang="en-US" sz="1600" dirty="0"/>
              <a:t>Parenting Skills Curriculum for caregivers of 0-5 – Session 2: Understanding and coping with stress</a:t>
            </a:r>
          </a:p>
          <a:p>
            <a:r>
              <a:rPr lang="en-US" sz="1600" dirty="0"/>
              <a:t>• Activity 2.2: The treasure Hunt </a:t>
            </a:r>
          </a:p>
          <a:p>
            <a:pPr marL="138113" indent="-138113">
              <a:buFont typeface="Arial" panose="020B0604020202020204" pitchFamily="34" charset="0"/>
              <a:buChar char="•"/>
            </a:pPr>
            <a:r>
              <a:rPr lang="en-US" sz="1600" dirty="0"/>
              <a:t>Activity 2.4 Impact of parent stress on children</a:t>
            </a:r>
            <a:endParaRPr lang="fr-FR" sz="1600" dirty="0"/>
          </a:p>
          <a:p>
            <a:endParaRPr lang="en-US" sz="1600" dirty="0"/>
          </a:p>
          <a:p>
            <a:r>
              <a:rPr lang="en-US" sz="1600" b="1" dirty="0"/>
              <a:t>Group 3: </a:t>
            </a:r>
            <a:r>
              <a:rPr lang="en-US" sz="1600" dirty="0"/>
              <a:t>Parenting Skills Curriculum for caregivers of 6-11 – Session 2: Understanding parent stress</a:t>
            </a:r>
          </a:p>
          <a:p>
            <a:r>
              <a:rPr lang="en-US" sz="1600" dirty="0"/>
              <a:t>• Activity 4: Relaxation techniques to cope with stress (any 2)</a:t>
            </a:r>
          </a:p>
          <a:p>
            <a:endParaRPr lang="en-US" sz="1600" dirty="0"/>
          </a:p>
          <a:p>
            <a:r>
              <a:rPr lang="en-US" sz="1600" b="1" dirty="0"/>
              <a:t>Group 4: </a:t>
            </a:r>
            <a:r>
              <a:rPr lang="en-US" sz="1600" dirty="0"/>
              <a:t>Parenting Skills Curriculum for caregivers of adolescents – Session 3: Coping and healing strategies</a:t>
            </a:r>
          </a:p>
          <a:p>
            <a:r>
              <a:rPr lang="en-US" sz="1600" dirty="0"/>
              <a:t>• Activity 2: Alternative activity: Safe space</a:t>
            </a:r>
          </a:p>
          <a:p>
            <a:endParaRPr lang="en-US" sz="1600" dirty="0"/>
          </a:p>
          <a:p>
            <a:r>
              <a:rPr lang="en-US" sz="1600" b="1" dirty="0"/>
              <a:t>Group 5: </a:t>
            </a:r>
            <a:r>
              <a:rPr lang="en-US" sz="1600" dirty="0"/>
              <a:t>Parenting Skills Curriculum for caregivers of 6-11 – Session 3: Coping and healing strategies</a:t>
            </a:r>
          </a:p>
          <a:p>
            <a:r>
              <a:rPr lang="en-US" sz="1600" dirty="0"/>
              <a:t>• Activity 3: Make your own coping and healing kit</a:t>
            </a:r>
          </a:p>
        </p:txBody>
      </p:sp>
      <p:sp>
        <p:nvSpPr>
          <p:cNvPr id="5" name="Title 1"/>
          <p:cNvSpPr txBox="1">
            <a:spLocks/>
          </p:cNvSpPr>
          <p:nvPr/>
        </p:nvSpPr>
        <p:spPr>
          <a:xfrm>
            <a:off x="294991" y="246757"/>
            <a:ext cx="8305800" cy="1219200"/>
          </a:xfrm>
          <a:prstGeom prst="rect">
            <a:avLst/>
          </a:prstGeom>
        </p:spPr>
        <p:txBody>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Let’s practice!</a:t>
            </a:r>
          </a:p>
        </p:txBody>
      </p:sp>
    </p:spTree>
    <p:extLst>
      <p:ext uri="{BB962C8B-B14F-4D97-AF65-F5344CB8AC3E}">
        <p14:creationId xmlns:p14="http://schemas.microsoft.com/office/powerpoint/2010/main" val="3693317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457200"/>
            <a:ext cx="8305800" cy="1219200"/>
          </a:xfrm>
        </p:spPr>
        <p:txBody>
          <a:bodyPr/>
          <a:lstStyle/>
          <a:p>
            <a:r>
              <a:rPr lang="en-US" b="1" u="sng" dirty="0"/>
              <a:t>Debrief </a:t>
            </a:r>
          </a:p>
        </p:txBody>
      </p:sp>
      <p:sp>
        <p:nvSpPr>
          <p:cNvPr id="4" name="Rectangle 3"/>
          <p:cNvSpPr/>
          <p:nvPr/>
        </p:nvSpPr>
        <p:spPr>
          <a:xfrm>
            <a:off x="381000" y="1371600"/>
            <a:ext cx="8299938" cy="4524315"/>
          </a:xfrm>
          <a:prstGeom prst="rect">
            <a:avLst/>
          </a:prstGeom>
        </p:spPr>
        <p:txBody>
          <a:bodyPr wrap="square">
            <a:spAutoFit/>
          </a:bodyPr>
          <a:lstStyle/>
          <a:p>
            <a:r>
              <a:rPr lang="en-US" b="1" dirty="0">
                <a:latin typeface="+mn-lt"/>
              </a:rPr>
              <a:t>Step 1: Self-evaluation</a:t>
            </a:r>
          </a:p>
          <a:p>
            <a:pPr marL="342900" indent="-342900">
              <a:buFont typeface="Arial" panose="020B0604020202020204" pitchFamily="34" charset="0"/>
              <a:buChar char="•"/>
            </a:pPr>
            <a:r>
              <a:rPr lang="en-US" dirty="0">
                <a:latin typeface="+mn-lt"/>
              </a:rPr>
              <a:t>What went well?</a:t>
            </a:r>
          </a:p>
          <a:p>
            <a:pPr marL="342900" indent="-342900">
              <a:buFont typeface="Arial" panose="020B0604020202020204" pitchFamily="34" charset="0"/>
              <a:buChar char="•"/>
            </a:pPr>
            <a:r>
              <a:rPr lang="en-US" dirty="0">
                <a:latin typeface="+mn-lt"/>
              </a:rPr>
              <a:t>What they could have done differently?</a:t>
            </a:r>
          </a:p>
          <a:p>
            <a:endParaRPr lang="en-US" dirty="0">
              <a:latin typeface="AkzidenzGroteskBE-Light"/>
            </a:endParaRPr>
          </a:p>
          <a:p>
            <a:r>
              <a:rPr lang="en-US" b="1" dirty="0"/>
              <a:t>Step 2: Whole group debrief</a:t>
            </a:r>
          </a:p>
          <a:p>
            <a:pPr marL="342900" indent="-342900">
              <a:buFont typeface="Arial" panose="020B0604020202020204" pitchFamily="34" charset="0"/>
              <a:buChar char="•"/>
            </a:pPr>
            <a:r>
              <a:rPr lang="en-US" dirty="0"/>
              <a:t>Positive feedback</a:t>
            </a:r>
          </a:p>
          <a:p>
            <a:pPr marL="342900" indent="-342900">
              <a:buFont typeface="Arial" panose="020B0604020202020204" pitchFamily="34" charset="0"/>
              <a:buChar char="•"/>
            </a:pPr>
            <a:r>
              <a:rPr lang="en-US" dirty="0"/>
              <a:t>Suggestions for improvement</a:t>
            </a:r>
          </a:p>
          <a:p>
            <a:endParaRPr lang="en-US" dirty="0"/>
          </a:p>
          <a:p>
            <a:r>
              <a:rPr lang="en-US" b="1" dirty="0"/>
              <a:t>Step 3: Feedback from trainer</a:t>
            </a:r>
          </a:p>
          <a:p>
            <a:pPr marL="342900" indent="-342900">
              <a:buFont typeface="Arial" panose="020B0604020202020204" pitchFamily="34" charset="0"/>
              <a:buChar char="•"/>
            </a:pPr>
            <a:r>
              <a:rPr lang="en-US" dirty="0"/>
              <a:t>Positive feedback</a:t>
            </a:r>
          </a:p>
          <a:p>
            <a:pPr marL="342900" indent="-342900">
              <a:buFont typeface="Arial" panose="020B0604020202020204" pitchFamily="34" charset="0"/>
              <a:buChar char="•"/>
            </a:pPr>
            <a:r>
              <a:rPr lang="en-US" dirty="0"/>
              <a:t>Suggestions for improvement</a:t>
            </a:r>
          </a:p>
          <a:p>
            <a:endParaRPr lang="en-US" dirty="0"/>
          </a:p>
        </p:txBody>
      </p:sp>
    </p:spTree>
    <p:extLst>
      <p:ext uri="{BB962C8B-B14F-4D97-AF65-F5344CB8AC3E}">
        <p14:creationId xmlns:p14="http://schemas.microsoft.com/office/powerpoint/2010/main" val="16765795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09" name="Title 1"/>
          <p:cNvSpPr>
            <a:spLocks noGrp="1"/>
          </p:cNvSpPr>
          <p:nvPr>
            <p:ph type="title"/>
          </p:nvPr>
        </p:nvSpPr>
        <p:spPr>
          <a:xfrm>
            <a:off x="457200" y="609600"/>
            <a:ext cx="8305800" cy="1219200"/>
          </a:xfrm>
        </p:spPr>
        <p:txBody>
          <a:bodyPr/>
          <a:lstStyle/>
          <a:p>
            <a:r>
              <a:rPr lang="en-US" b="1" u="sng" dirty="0">
                <a:latin typeface="Arial" charset="0"/>
                <a:ea typeface="MS PGothic" charset="0"/>
              </a:rPr>
              <a:t>Thoughts about today’s session</a:t>
            </a:r>
          </a:p>
        </p:txBody>
      </p:sp>
      <p:sp>
        <p:nvSpPr>
          <p:cNvPr id="5" name="Content Placeholder 4"/>
          <p:cNvSpPr>
            <a:spLocks noGrp="1"/>
          </p:cNvSpPr>
          <p:nvPr>
            <p:ph idx="1"/>
          </p:nvPr>
        </p:nvSpPr>
        <p:spPr>
          <a:xfrm>
            <a:off x="457200" y="1676400"/>
            <a:ext cx="8305800" cy="3505200"/>
          </a:xfrm>
          <a:noFill/>
          <a:ln>
            <a:noFill/>
          </a:ln>
          <a:effectLst/>
          <a:extLst/>
        </p:spPr>
        <p:style>
          <a:lnRef idx="1">
            <a:schemeClr val="dk1"/>
          </a:lnRef>
          <a:fillRef idx="2">
            <a:schemeClr val="dk1"/>
          </a:fillRef>
          <a:effectRef idx="1">
            <a:schemeClr val="dk1"/>
          </a:effectRef>
          <a:fontRef idx="minor">
            <a:schemeClr val="dk1"/>
          </a:fontRef>
        </p:style>
        <p:txBody>
          <a:bodyPr>
            <a:normAutofit/>
          </a:bodyPr>
          <a:lstStyle/>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learn today?</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like best about the session?</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like least? Why?</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would you have liked to discuss that was not covered?</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Suggestions or comments?</a:t>
            </a:r>
          </a:p>
          <a:p>
            <a:pPr>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Co-creating rules</a:t>
            </a:r>
          </a:p>
        </p:txBody>
      </p:sp>
      <p:sp>
        <p:nvSpPr>
          <p:cNvPr id="5" name="TextBox 4"/>
          <p:cNvSpPr txBox="1"/>
          <p:nvPr/>
        </p:nvSpPr>
        <p:spPr>
          <a:xfrm>
            <a:off x="457200" y="2133600"/>
            <a:ext cx="6306535" cy="1557349"/>
          </a:xfrm>
          <a:prstGeom prst="rect">
            <a:avLst/>
          </a:prstGeom>
          <a:noFill/>
        </p:spPr>
        <p:txBody>
          <a:bodyPr wrap="none" rtlCol="0">
            <a:spAutoFit/>
          </a:bodyPr>
          <a:lstStyle/>
          <a:p>
            <a:pPr marL="457200" indent="-457200">
              <a:spcBef>
                <a:spcPct val="20000"/>
              </a:spcBef>
              <a:buFont typeface="Arial" panose="020B0604020202020204" pitchFamily="34" charset="0"/>
              <a:buChar char="•"/>
            </a:pPr>
            <a:r>
              <a:rPr lang="en-US" sz="2800" dirty="0">
                <a:ea typeface="MS PGothic" charset="0"/>
                <a:cs typeface="MS PGothic" charset="0"/>
              </a:rPr>
              <a:t>Help us manage our actions</a:t>
            </a:r>
          </a:p>
          <a:p>
            <a:pPr marL="457200" indent="-457200">
              <a:spcBef>
                <a:spcPct val="20000"/>
              </a:spcBef>
              <a:buFont typeface="Arial" panose="020B0604020202020204" pitchFamily="34" charset="0"/>
              <a:buChar char="•"/>
            </a:pPr>
            <a:r>
              <a:rPr lang="en-US" sz="2800" dirty="0">
                <a:ea typeface="MS PGothic" charset="0"/>
                <a:cs typeface="MS PGothic" charset="0"/>
              </a:rPr>
              <a:t>Help us manage time in the training</a:t>
            </a:r>
          </a:p>
          <a:p>
            <a:pPr marL="457200" indent="-457200">
              <a:spcBef>
                <a:spcPct val="20000"/>
              </a:spcBef>
              <a:buFont typeface="Arial" panose="020B0604020202020204" pitchFamily="34" charset="0"/>
              <a:buChar char="•"/>
            </a:pPr>
            <a:r>
              <a:rPr lang="en-US" sz="2800" dirty="0">
                <a:ea typeface="MS PGothic" charset="0"/>
                <a:cs typeface="MS PGothic" charset="0"/>
              </a:rPr>
              <a:t>Remind us to be respectful</a:t>
            </a:r>
          </a:p>
        </p:txBody>
      </p:sp>
      <p:sp>
        <p:nvSpPr>
          <p:cNvPr id="6" name="TextBox 5"/>
          <p:cNvSpPr txBox="1"/>
          <p:nvPr/>
        </p:nvSpPr>
        <p:spPr>
          <a:xfrm>
            <a:off x="457200" y="4494650"/>
            <a:ext cx="8077200" cy="830997"/>
          </a:xfrm>
          <a:prstGeom prst="rect">
            <a:avLst/>
          </a:prstGeom>
          <a:noFill/>
        </p:spPr>
        <p:txBody>
          <a:bodyPr wrap="square" rtlCol="0">
            <a:spAutoFit/>
          </a:bodyPr>
          <a:lstStyle/>
          <a:p>
            <a:pPr algn="ctr"/>
            <a:r>
              <a:rPr lang="en-US" b="1" i="1" dirty="0"/>
              <a:t>Can you think of some rules we should all follow in this five-day training?</a:t>
            </a:r>
          </a:p>
        </p:txBody>
      </p:sp>
    </p:spTree>
    <p:extLst>
      <p:ext uri="{BB962C8B-B14F-4D97-AF65-F5344CB8AC3E}">
        <p14:creationId xmlns:p14="http://schemas.microsoft.com/office/powerpoint/2010/main" val="2670221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201613" y="1862138"/>
            <a:ext cx="8804275" cy="4995862"/>
          </a:xfrm>
        </p:spPr>
        <p:txBody>
          <a:bodyPr/>
          <a:lstStyle/>
          <a:p>
            <a:r>
              <a:rPr lang="en-US" sz="1600" dirty="0">
                <a:latin typeface="Arial" charset="0"/>
                <a:ea typeface="MS PGothic" charset="0"/>
              </a:rPr>
              <a:t> </a:t>
            </a:r>
          </a:p>
        </p:txBody>
      </p:sp>
      <p:sp>
        <p:nvSpPr>
          <p:cNvPr id="6" name="Title 1"/>
          <p:cNvSpPr>
            <a:spLocks noGrp="1"/>
          </p:cNvSpPr>
          <p:nvPr>
            <p:ph type="title"/>
          </p:nvPr>
        </p:nvSpPr>
        <p:spPr>
          <a:xfrm>
            <a:off x="201613" y="283369"/>
            <a:ext cx="8305800" cy="1219200"/>
          </a:xfrm>
        </p:spPr>
        <p:txBody>
          <a:bodyPr/>
          <a:lstStyle/>
          <a:p>
            <a:r>
              <a:rPr lang="en-US" b="1" u="sng" dirty="0"/>
              <a:t>Day 1 - Agenda</a:t>
            </a:r>
          </a:p>
        </p:txBody>
      </p:sp>
      <p:sp>
        <p:nvSpPr>
          <p:cNvPr id="3" name="TextBox 2"/>
          <p:cNvSpPr txBox="1"/>
          <p:nvPr/>
        </p:nvSpPr>
        <p:spPr>
          <a:xfrm>
            <a:off x="838200" y="2057400"/>
            <a:ext cx="7391400" cy="3431709"/>
          </a:xfrm>
          <a:prstGeom prst="rect">
            <a:avLst/>
          </a:prstGeom>
          <a:noFill/>
        </p:spPr>
        <p:txBody>
          <a:bodyPr wrap="square" rtlCol="0">
            <a:spAutoFit/>
          </a:bodyPr>
          <a:lstStyle/>
          <a:p>
            <a:pPr marL="342900" indent="-342900">
              <a:spcAft>
                <a:spcPts val="600"/>
              </a:spcAft>
              <a:buFontTx/>
              <a:buChar char="-"/>
            </a:pPr>
            <a:r>
              <a:rPr lang="en-US" sz="2800" dirty="0"/>
              <a:t>Overview of parenting skills in general and of the curriculum</a:t>
            </a:r>
          </a:p>
          <a:p>
            <a:pPr marL="342900" indent="-342900">
              <a:spcAft>
                <a:spcPts val="600"/>
              </a:spcAft>
              <a:buFontTx/>
              <a:buChar char="-"/>
            </a:pPr>
            <a:r>
              <a:rPr lang="en-US" sz="2800" dirty="0"/>
              <a:t>What does the research say?</a:t>
            </a:r>
          </a:p>
          <a:p>
            <a:pPr marL="342900" indent="-342900">
              <a:spcAft>
                <a:spcPts val="600"/>
              </a:spcAft>
              <a:buFontTx/>
              <a:buChar char="-"/>
            </a:pPr>
            <a:r>
              <a:rPr lang="en-US" sz="2800" dirty="0"/>
              <a:t>Sex and gender</a:t>
            </a:r>
          </a:p>
          <a:p>
            <a:pPr marL="342900" indent="-342900">
              <a:spcAft>
                <a:spcPts val="600"/>
              </a:spcAft>
              <a:buFontTx/>
              <a:buChar char="-"/>
            </a:pPr>
            <a:r>
              <a:rPr lang="en-US" sz="2800" dirty="0"/>
              <a:t>Understanding stress</a:t>
            </a:r>
          </a:p>
          <a:p>
            <a:pPr marL="342900" indent="-342900">
              <a:spcAft>
                <a:spcPts val="600"/>
              </a:spcAft>
              <a:buFontTx/>
              <a:buChar char="-"/>
            </a:pPr>
            <a:r>
              <a:rPr lang="en-US" sz="2800" dirty="0"/>
              <a:t>Coping with stress</a:t>
            </a:r>
          </a:p>
          <a:p>
            <a:endParaRPr lang="en-US" dirty="0"/>
          </a:p>
        </p:txBody>
      </p:sp>
    </p:spTree>
    <p:extLst>
      <p:ext uri="{BB962C8B-B14F-4D97-AF65-F5344CB8AC3E}">
        <p14:creationId xmlns:p14="http://schemas.microsoft.com/office/powerpoint/2010/main" val="533060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b="1" u="sng" dirty="0">
                <a:latin typeface="Arial" charset="0"/>
                <a:ea typeface="MS PGothic" charset="0"/>
              </a:rPr>
              <a:t>Objectives of the training </a:t>
            </a:r>
          </a:p>
        </p:txBody>
      </p:sp>
      <p:sp>
        <p:nvSpPr>
          <p:cNvPr id="18434" name="Content Placeholder 2"/>
          <p:cNvSpPr>
            <a:spLocks noGrp="1"/>
          </p:cNvSpPr>
          <p:nvPr>
            <p:ph idx="1"/>
          </p:nvPr>
        </p:nvSpPr>
        <p:spPr/>
        <p:txBody>
          <a:bodyPr/>
          <a:lstStyle/>
          <a:p>
            <a:pPr marL="514350" indent="-514350">
              <a:buFontTx/>
              <a:buAutoNum type="arabicPeriod"/>
            </a:pPr>
            <a:endParaRPr lang="en-US" sz="2400" dirty="0">
              <a:latin typeface="Arial" charset="0"/>
              <a:ea typeface="MS PGothic" charset="0"/>
            </a:endParaRPr>
          </a:p>
          <a:p>
            <a:pPr marL="457200" indent="-457200" algn="just">
              <a:spcAft>
                <a:spcPts val="600"/>
              </a:spcAft>
              <a:buFont typeface="Arial" charset="0"/>
              <a:buChar char="•"/>
            </a:pPr>
            <a:r>
              <a:rPr lang="en-US" sz="2400" dirty="0"/>
              <a:t>To understand child and adolescent development and the role that parents play in their child’s development </a:t>
            </a:r>
          </a:p>
          <a:p>
            <a:pPr marL="457200" indent="-457200" algn="just">
              <a:spcAft>
                <a:spcPts val="600"/>
              </a:spcAft>
              <a:buFont typeface="Arial" charset="0"/>
              <a:buChar char="•"/>
            </a:pPr>
            <a:r>
              <a:rPr lang="en-US" sz="2400" dirty="0"/>
              <a:t>To gain skills to help and support parents create nurturing, positive relationships with their children</a:t>
            </a:r>
          </a:p>
          <a:p>
            <a:pPr marL="457200" indent="-457200" algn="just">
              <a:spcAft>
                <a:spcPts val="600"/>
              </a:spcAft>
              <a:buFont typeface="Arial" charset="0"/>
              <a:buChar char="•"/>
            </a:pPr>
            <a:r>
              <a:rPr lang="en-US" sz="2400" dirty="0"/>
              <a:t>To learn how to consistently follow the curriculum and implement the training sessions</a:t>
            </a:r>
          </a:p>
          <a:p>
            <a:pPr marL="0" indent="0"/>
            <a:endParaRPr lang="en-US" sz="2400" dirty="0">
              <a:latin typeface="Arial" charset="0"/>
              <a:ea typeface="MS PGothic" charset="0"/>
            </a:endParaRPr>
          </a:p>
        </p:txBody>
      </p:sp>
    </p:spTree>
    <p:extLst>
      <p:ext uri="{BB962C8B-B14F-4D97-AF65-F5344CB8AC3E}">
        <p14:creationId xmlns:p14="http://schemas.microsoft.com/office/powerpoint/2010/main" val="4894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b="1" u="sng" dirty="0">
                <a:latin typeface="Arial" charset="0"/>
                <a:ea typeface="MS PGothic" charset="0"/>
              </a:rPr>
              <a:t>Process of the training </a:t>
            </a:r>
          </a:p>
        </p:txBody>
      </p:sp>
      <p:sp>
        <p:nvSpPr>
          <p:cNvPr id="18434" name="Content Placeholder 2"/>
          <p:cNvSpPr>
            <a:spLocks noGrp="1"/>
          </p:cNvSpPr>
          <p:nvPr>
            <p:ph idx="1"/>
          </p:nvPr>
        </p:nvSpPr>
        <p:spPr/>
        <p:txBody>
          <a:bodyPr/>
          <a:lstStyle/>
          <a:p>
            <a:pPr marL="514350" indent="-514350">
              <a:buFontTx/>
              <a:buAutoNum type="arabicPeriod"/>
            </a:pPr>
            <a:endParaRPr lang="en-US" sz="2400" dirty="0">
              <a:latin typeface="Arial" charset="0"/>
              <a:ea typeface="MS PGothic" charset="0"/>
            </a:endParaRPr>
          </a:p>
          <a:p>
            <a:pPr marL="514350" indent="-514350">
              <a:buFontTx/>
              <a:buAutoNum type="arabicPeriod"/>
            </a:pPr>
            <a:r>
              <a:rPr lang="en-US" sz="2400" dirty="0">
                <a:latin typeface="Arial" charset="0"/>
                <a:ea typeface="MS PGothic" charset="0"/>
              </a:rPr>
              <a:t>In the morning on each of the 6 days you will learn the theory behind child and adolescent development and parenting skills.</a:t>
            </a:r>
          </a:p>
          <a:p>
            <a:pPr marL="514350" indent="-514350">
              <a:buFontTx/>
              <a:buAutoNum type="arabicPeriod"/>
            </a:pPr>
            <a:endParaRPr lang="en-US" sz="2400" dirty="0">
              <a:latin typeface="Arial" charset="0"/>
              <a:ea typeface="MS PGothic" charset="0"/>
            </a:endParaRPr>
          </a:p>
          <a:p>
            <a:pPr marL="514350" indent="-514350">
              <a:buFontTx/>
              <a:buAutoNum type="arabicPeriod"/>
            </a:pPr>
            <a:r>
              <a:rPr lang="en-US" sz="2400" dirty="0">
                <a:latin typeface="Arial" charset="0"/>
                <a:ea typeface="MS PGothic" charset="0"/>
              </a:rPr>
              <a:t>In the afternoon you will practice facilitating the concepts learned in the morning. </a:t>
            </a:r>
          </a:p>
          <a:p>
            <a:pPr marL="0" indent="0"/>
            <a:endParaRPr lang="en-US" sz="2400" dirty="0">
              <a:latin typeface="Arial" charset="0"/>
              <a:ea typeface="MS PGothic"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itle 1"/>
          <p:cNvSpPr>
            <a:spLocks noGrp="1"/>
          </p:cNvSpPr>
          <p:nvPr>
            <p:ph type="title"/>
          </p:nvPr>
        </p:nvSpPr>
        <p:spPr>
          <a:xfrm>
            <a:off x="469900" y="457200"/>
            <a:ext cx="8305800" cy="1219200"/>
          </a:xfrm>
        </p:spPr>
        <p:txBody>
          <a:bodyPr/>
          <a:lstStyle/>
          <a:p>
            <a:r>
              <a:rPr lang="en-US" sz="2800" b="1" u="sng" dirty="0">
                <a:latin typeface="Arial" charset="0"/>
                <a:ea typeface="MS PGothic" charset="0"/>
              </a:rPr>
              <a:t>Overview: </a:t>
            </a:r>
            <a:r>
              <a:rPr lang="en-US" sz="2800" b="1" u="sng" dirty="0" err="1">
                <a:latin typeface="Arial" charset="0"/>
                <a:ea typeface="MS PGothic" charset="0"/>
              </a:rPr>
              <a:t>SHLS</a:t>
            </a:r>
            <a:r>
              <a:rPr lang="en-US" sz="2800" b="1" u="sng" dirty="0">
                <a:latin typeface="Arial" charset="0"/>
                <a:ea typeface="MS PGothic" charset="0"/>
              </a:rPr>
              <a:t> Parenting Skills Intervention</a:t>
            </a:r>
          </a:p>
        </p:txBody>
      </p:sp>
      <p:sp>
        <p:nvSpPr>
          <p:cNvPr id="20483" name="Content Placeholder 3"/>
          <p:cNvSpPr>
            <a:spLocks noGrp="1"/>
          </p:cNvSpPr>
          <p:nvPr>
            <p:ph sz="half" idx="10"/>
          </p:nvPr>
        </p:nvSpPr>
        <p:spPr>
          <a:xfrm>
            <a:off x="469900" y="1371600"/>
            <a:ext cx="8166100" cy="4495800"/>
          </a:xfrm>
        </p:spPr>
        <p:txBody>
          <a:bodyPr/>
          <a:lstStyle/>
          <a:p>
            <a:endParaRPr lang="en-US" sz="1200" dirty="0">
              <a:latin typeface="Arial" charset="0"/>
              <a:ea typeface="MS PGothic" charset="0"/>
            </a:endParaRPr>
          </a:p>
          <a:p>
            <a:pPr marL="457200" indent="-457200">
              <a:buFont typeface="Arial" panose="020B0604020202020204" pitchFamily="34" charset="0"/>
              <a:buChar char="•"/>
            </a:pPr>
            <a:r>
              <a:rPr lang="en-US" kern="1200" dirty="0">
                <a:latin typeface="Arial" charset="0"/>
                <a:ea typeface="MS PGothic" charset="0"/>
              </a:rPr>
              <a:t>Parenting Skills for caregivers of children (0-5 years) – 10 sessions </a:t>
            </a:r>
          </a:p>
          <a:p>
            <a:pPr marL="457200" indent="-457200">
              <a:buFont typeface="Arial" panose="020B0604020202020204" pitchFamily="34" charset="0"/>
              <a:buChar char="•"/>
            </a:pPr>
            <a:r>
              <a:rPr lang="en-US" kern="1200" dirty="0">
                <a:latin typeface="Arial" charset="0"/>
                <a:ea typeface="MS PGothic" charset="0"/>
              </a:rPr>
              <a:t>Parenting Skills for caregivers of children (6-11 years) – 12 sessions </a:t>
            </a:r>
          </a:p>
          <a:p>
            <a:pPr marL="457200" indent="-457200">
              <a:buFont typeface="Arial" panose="020B0604020202020204" pitchFamily="34" charset="0"/>
              <a:buChar char="•"/>
            </a:pPr>
            <a:r>
              <a:rPr lang="en-US" kern="1200" dirty="0">
                <a:latin typeface="Arial" charset="0"/>
                <a:ea typeface="MS PGothic" charset="0"/>
              </a:rPr>
              <a:t>Parenting Skills for caregivers of adolescents (12-17 years) – 13 sessions </a:t>
            </a:r>
            <a:r>
              <a:rPr lang="en-US" dirty="0">
                <a:latin typeface="Arial" charset="0"/>
                <a:ea typeface="MS PGothic" charset="0"/>
              </a:rPr>
              <a:t> </a:t>
            </a:r>
          </a:p>
          <a:p>
            <a:pPr marL="457200" indent="-457200">
              <a:buFont typeface="Arial" panose="020B0604020202020204" pitchFamily="34" charset="0"/>
              <a:buChar char="•"/>
            </a:pPr>
            <a:r>
              <a:rPr lang="en-US" dirty="0">
                <a:latin typeface="Arial" charset="0"/>
                <a:ea typeface="MS PGothic" charset="0"/>
              </a:rPr>
              <a:t>Parenting skills for young (adolescent) caregivers </a:t>
            </a:r>
            <a:r>
              <a:rPr lang="en-US" kern="1200" dirty="0">
                <a:latin typeface="Arial" charset="0"/>
                <a:ea typeface="MS PGothic" charset="0"/>
              </a:rPr>
              <a:t>– 10 sessions</a:t>
            </a:r>
            <a:r>
              <a:rPr lang="en-US" sz="1200" dirty="0">
                <a:latin typeface="Arial" charset="0"/>
                <a:ea typeface="MS PGothic" charset="0"/>
              </a:rPr>
              <a:t> </a:t>
            </a:r>
          </a:p>
          <a:p>
            <a:r>
              <a:rPr lang="en-US" dirty="0">
                <a:latin typeface="Arial" charset="0"/>
                <a:ea typeface="MS PGothic" charset="0"/>
              </a:rPr>
              <a:t> </a:t>
            </a:r>
          </a:p>
          <a:p>
            <a:r>
              <a:rPr lang="en-US" sz="1200" dirty="0">
                <a:latin typeface="Arial" charset="0"/>
                <a:ea typeface="MS PGothic"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102600" cy="685800"/>
          </a:xfrm>
        </p:spPr>
        <p:txBody>
          <a:bodyPr/>
          <a:lstStyle/>
          <a:p>
            <a:r>
              <a:rPr lang="en-US" sz="2800" b="1" u="sng" dirty="0"/>
              <a:t>Implementation of parenting skills intervention</a:t>
            </a:r>
          </a:p>
        </p:txBody>
      </p:sp>
      <p:sp>
        <p:nvSpPr>
          <p:cNvPr id="3" name="Content Placeholder 2"/>
          <p:cNvSpPr>
            <a:spLocks noGrp="1"/>
          </p:cNvSpPr>
          <p:nvPr>
            <p:ph sz="half" idx="1"/>
          </p:nvPr>
        </p:nvSpPr>
        <p:spPr>
          <a:xfrm>
            <a:off x="457200" y="1600200"/>
            <a:ext cx="8001000" cy="4419600"/>
          </a:xfrm>
        </p:spPr>
        <p:txBody>
          <a:bodyPr/>
          <a:lstStyle/>
          <a:p>
            <a:pPr marL="457200" indent="-457200">
              <a:buFont typeface="Arial" panose="020B0604020202020204" pitchFamily="34" charset="0"/>
              <a:buChar char="•"/>
            </a:pPr>
            <a:r>
              <a:rPr lang="en-US" kern="1200" dirty="0">
                <a:latin typeface="Arial" charset="0"/>
                <a:ea typeface="MS PGothic" charset="0"/>
              </a:rPr>
              <a:t>Each session is approximately 2 h</a:t>
            </a:r>
          </a:p>
          <a:p>
            <a:pPr marL="457200" indent="-457200">
              <a:buFont typeface="Arial" panose="020B0604020202020204" pitchFamily="34" charset="0"/>
              <a:buChar char="•"/>
            </a:pPr>
            <a:r>
              <a:rPr lang="en-US" dirty="0">
                <a:latin typeface="Arial" charset="0"/>
                <a:ea typeface="MS PGothic" charset="0"/>
              </a:rPr>
              <a:t>At least 1 game per session</a:t>
            </a:r>
          </a:p>
          <a:p>
            <a:pPr marL="457200" indent="-457200">
              <a:buFont typeface="Arial" panose="020B0604020202020204" pitchFamily="34" charset="0"/>
              <a:buChar char="•"/>
            </a:pPr>
            <a:r>
              <a:rPr lang="en-US" dirty="0">
                <a:latin typeface="Arial" charset="0"/>
                <a:ea typeface="MS PGothic" charset="0"/>
              </a:rPr>
              <a:t>Parents can come with their children and day care should be provided</a:t>
            </a:r>
          </a:p>
          <a:p>
            <a:pPr marL="457200" indent="-457200">
              <a:buFont typeface="Arial" panose="020B0604020202020204" pitchFamily="34" charset="0"/>
              <a:buChar char="•"/>
            </a:pPr>
            <a:r>
              <a:rPr lang="en-US" dirty="0">
                <a:latin typeface="Arial" charset="0"/>
                <a:ea typeface="MS PGothic" charset="0"/>
              </a:rPr>
              <a:t>Evaluation at the end of the session</a:t>
            </a:r>
          </a:p>
          <a:p>
            <a:pPr marL="457200" indent="-457200">
              <a:buFont typeface="Arial" panose="020B0604020202020204" pitchFamily="34" charset="0"/>
              <a:buChar char="•"/>
            </a:pPr>
            <a:r>
              <a:rPr lang="en-US" dirty="0">
                <a:latin typeface="Arial" charset="0"/>
                <a:ea typeface="MS PGothic" charset="0"/>
              </a:rPr>
              <a:t>Facilitators can make home coaching visits</a:t>
            </a:r>
          </a:p>
          <a:p>
            <a:pPr marL="457200" indent="-457200">
              <a:buFont typeface="Arial" panose="020B0604020202020204" pitchFamily="34" charset="0"/>
              <a:buChar char="•"/>
            </a:pPr>
            <a:r>
              <a:rPr lang="en-US" dirty="0">
                <a:latin typeface="Arial" charset="0"/>
                <a:ea typeface="MS PGothic" charset="0"/>
              </a:rPr>
              <a:t>Support group: parents are encouraged to form groups to meet with between the sessions</a:t>
            </a:r>
          </a:p>
          <a:p>
            <a:endParaRPr lang="en-US" dirty="0"/>
          </a:p>
        </p:txBody>
      </p:sp>
    </p:spTree>
    <p:extLst>
      <p:ext uri="{BB962C8B-B14F-4D97-AF65-F5344CB8AC3E}">
        <p14:creationId xmlns:p14="http://schemas.microsoft.com/office/powerpoint/2010/main" val="3891685300"/>
      </p:ext>
    </p:extLst>
  </p:cSld>
  <p:clrMapOvr>
    <a:masterClrMapping/>
  </p:clrMapOvr>
</p:sld>
</file>

<file path=ppt/theme/theme1.xml><?xml version="1.0" encoding="utf-8"?>
<a:theme xmlns:a="http://schemas.openxmlformats.org/drawingml/2006/main" name="IRC_PP_pages_white">
  <a:themeElements>
    <a:clrScheme name="IRC PPT Theme">
      <a:dk1>
        <a:sysClr val="windowText" lastClr="000000"/>
      </a:dk1>
      <a:lt1>
        <a:sysClr val="window" lastClr="FFFFFF"/>
      </a:lt1>
      <a:dk2>
        <a:srgbClr val="A5A5A5"/>
      </a:dk2>
      <a:lt2>
        <a:srgbClr val="FDC82F"/>
      </a:lt2>
      <a:accent1>
        <a:srgbClr val="000000"/>
      </a:accent1>
      <a:accent2>
        <a:srgbClr val="FFFFFF"/>
      </a:accent2>
      <a:accent3>
        <a:srgbClr val="9A9A9A"/>
      </a:accent3>
      <a:accent4>
        <a:srgbClr val="FDC82F"/>
      </a:accent4>
      <a:accent5>
        <a:srgbClr val="BF6828"/>
      </a:accent5>
      <a:accent6>
        <a:srgbClr val="FEDC44"/>
      </a:accent6>
      <a:hlink>
        <a:srgbClr val="BF6828"/>
      </a:hlink>
      <a:folHlink>
        <a:srgbClr val="9A9A9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pages_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pages_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pages_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pages_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pages_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pages_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pages_whi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pages_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pages_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pages_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pages_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pages_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RC_PP_cover_1">
  <a:themeElements>
    <a:clrScheme name="">
      <a:dk1>
        <a:srgbClr val="000000"/>
      </a:dk1>
      <a:lt1>
        <a:srgbClr val="FFFFFF"/>
      </a:lt1>
      <a:dk2>
        <a:srgbClr val="000000"/>
      </a:dk2>
      <a:lt2>
        <a:srgbClr val="808080"/>
      </a:lt2>
      <a:accent1>
        <a:srgbClr val="FDC82F"/>
      </a:accent1>
      <a:accent2>
        <a:srgbClr val="FDC82F"/>
      </a:accent2>
      <a:accent3>
        <a:srgbClr val="FFFFFF"/>
      </a:accent3>
      <a:accent4>
        <a:srgbClr val="000000"/>
      </a:accent4>
      <a:accent5>
        <a:srgbClr val="FEE0AD"/>
      </a:accent5>
      <a:accent6>
        <a:srgbClr val="E5B52A"/>
      </a:accent6>
      <a:hlink>
        <a:srgbClr val="BF6800"/>
      </a:hlink>
      <a:folHlink>
        <a:srgbClr val="5565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cover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cover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cover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cover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cover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cover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cover_1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cover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cover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cover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cover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cover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RescueNet Document" ma:contentTypeID="0x010100D60DBA53A71448E28E10A8C682B5121B00A049B94D1FF5074084994C06BC6F9E0D" ma:contentTypeVersion="16" ma:contentTypeDescription="RescueNet Document Content Type" ma:contentTypeScope="" ma:versionID="9d47bf4c5a5056618787ac15d58122cc">
  <xsd:schema xmlns:xsd="http://www.w3.org/2001/XMLSchema" xmlns:p="http://schemas.microsoft.com/office/2006/metadata/properties" xmlns:ns1="http://schemas.microsoft.com/sharepoint/v3" xmlns:ns2="de7ee7ca-26ca-49cc-9537-4188a29a6e27" targetNamespace="http://schemas.microsoft.com/office/2006/metadata/properties" ma:root="true" ma:fieldsID="daf5dd165056f2c70364a400ff54f67f" ns1:_="" ns2:_="">
    <xsd:import namespace="http://schemas.microsoft.com/sharepoint/v3"/>
    <xsd:import namespace="de7ee7ca-26ca-49cc-9537-4188a29a6e27"/>
    <xsd:element name="properties">
      <xsd:complexType>
        <xsd:sequence>
          <xsd:element name="documentManagement">
            <xsd:complexType>
              <xsd:all>
                <xsd:element ref="ns1:DepartmentLookup" minOccurs="0"/>
                <xsd:element ref="ns1:LanguageLookup" minOccurs="0"/>
                <xsd:element ref="ns1:DocumentTypeLookup" minOccurs="0"/>
                <xsd:element ref="ns1:DocumentDescription" minOccurs="0"/>
                <xsd:element ref="ns1:GeographicCoverageLookup" minOccurs="0"/>
                <xsd:element ref="ns1:Organization" minOccurs="0"/>
                <xsd:element ref="ns2:Date_x0020_Published" minOccurs="0"/>
                <xsd:element ref="ns1:CopyrightInfo" minOccurs="0"/>
                <xsd:element ref="ns1:TopicPageLookup" minOccurs="0"/>
                <xsd:element ref="ns1:WorkspaceLookup" minOccurs="0"/>
                <xsd:element ref="ns1:RescueNetCategory" minOccurs="0"/>
                <xsd:element ref="ns2:Subgroup"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DepartmentLookup" ma:index="2" nillable="true" ma:displayName="Department" ma:list="aa11bf64-ae05-422e-b0f3-81466ecfe759" ma:internalName="DepartmentLookup" ma:readOnly="false" ma:showField="Title" ma:web="de7ee7ca-26ca-49cc-9537-4188a29a6e27">
      <xsd:simpleType>
        <xsd:restriction base="dms:Lookup"/>
      </xsd:simpleType>
    </xsd:element>
    <xsd:element name="LanguageLookup" ma:index="3" nillable="true" ma:displayName="Language" ma:list="a4490e2a-3438-41fb-934a-5ab0460e0543" ma:internalName="LanguageLookup" ma:readOnly="false" ma:showField="Title" ma:web="de7ee7ca-26ca-49cc-9537-4188a29a6e27">
      <xsd:simpleType>
        <xsd:restriction base="dms:Lookup"/>
      </xsd:simpleType>
    </xsd:element>
    <xsd:element name="DocumentTypeLookup" ma:index="4" nillable="true" ma:displayName="Document Type" ma:list="64e50660-2f46-4434-b5fe-4bffddd843e9" ma:internalName="DocumentTypeLookup" ma:showField="Title" ma:web="de7ee7ca-26ca-49cc-9537-4188a29a6e27">
      <xsd:simpleType>
        <xsd:restriction base="dms:Lookup"/>
      </xsd:simpleType>
    </xsd:element>
    <xsd:element name="DocumentDescription" ma:index="5" nillable="true" ma:displayName="Description" ma:default="" ma:internalName="DocumentDescription">
      <xsd:simpleType>
        <xsd:restriction base="dms:Note"/>
      </xsd:simpleType>
    </xsd:element>
    <xsd:element name="GeographicCoverageLookup" ma:index="6" nillable="true" ma:displayName="IRC Location" ma:list="6916aa85-de77-42a9-b916-db40791231f8" ma:internalName="GeographicCoverageLookup" ma:showField="Title" ma:web="de7ee7ca-26ca-49cc-9537-4188a29a6e27">
      <xsd:simpleType>
        <xsd:restriction base="dms:Lookup"/>
      </xsd:simpleType>
    </xsd:element>
    <xsd:element name="Organization" ma:index="7" nillable="true" ma:displayName="Organization" ma:default="" ma:internalName="Organization">
      <xsd:simpleType>
        <xsd:restriction base="dms:Text">
          <xsd:maxLength value="255"/>
        </xsd:restriction>
      </xsd:simpleType>
    </xsd:element>
    <xsd:element name="CopyrightInfo" ma:index="9" nillable="true" ma:displayName="Copyright Info" ma:internalName="CopyrightInfo">
      <xsd:simpleType>
        <xsd:restriction base="dms:Note"/>
      </xsd:simpleType>
    </xsd:element>
    <xsd:element name="TopicPageLookup" ma:index="10" nillable="true" ma:displayName="Topic Page" ma:description="This will make the document appear on the topic page if the topic page is configured." ma:list="4b01fa75-6d00-48b6-a4b2-40889219b784" ma:internalName="TopicPag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WorkspaceLookup" ma:index="11" nillable="true" ma:displayName="Workspace" ma:description="This will make the document appear on the workspace if the workspace is configured." ma:list="72b704c0-36a7-4358-aede-7d14f7f1ee85" ma:internalName="Workspac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RescueNetCategory" ma:index="12" nillable="true" ma:displayName="Group" ma:default="" ma:internalName="RescueNetCategory">
      <xsd:simpleType>
        <xsd:restriction base="dms:Text">
          <xsd:maxLength value="255"/>
        </xsd:restriction>
      </xsd:simpleType>
    </xsd:element>
  </xsd:schema>
  <xsd:schema xmlns:xsd="http://www.w3.org/2001/XMLSchema" xmlns:dms="http://schemas.microsoft.com/office/2006/documentManagement/types" targetNamespace="de7ee7ca-26ca-49cc-9537-4188a29a6e27" elementFormDefault="qualified">
    <xsd:import namespace="http://schemas.microsoft.com/office/2006/documentManagement/types"/>
    <xsd:element name="Date_x0020_Published" ma:index="8" nillable="true" ma:displayName="Date Published" ma:default="" ma:format="DateOnly" ma:internalName="Date_x0020_Published" ma:readOnly="false">
      <xsd:simpleType>
        <xsd:restriction base="dms:DateTime"/>
      </xsd:simpleType>
    </xsd:element>
    <xsd:element name="Subgroup" ma:index="13" nillable="true" ma:displayName="Subgroup" ma:internalName="Subgroup">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7" ma:displayName="Content Type" ma:readOnly="true"/>
        <xsd:element ref="dc:title" minOccurs="0" maxOccurs="1" ma:index="0" ma:displayName="Title"/>
        <xsd:element ref="dc:subject" minOccurs="0" maxOccurs="1"/>
        <xsd:element ref="dc:description" minOccurs="0" maxOccurs="1"/>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814DD3B1-3BEC-4640-B898-0223E717E8A1}">
  <ds:schemaRefs>
    <ds:schemaRef ds:uri="http://schemas.microsoft.com/sharepoint/v3/contenttype/forms"/>
  </ds:schemaRefs>
</ds:datastoreItem>
</file>

<file path=customXml/itemProps2.xml><?xml version="1.0" encoding="utf-8"?>
<ds:datastoreItem xmlns:ds="http://schemas.openxmlformats.org/officeDocument/2006/customXml" ds:itemID="{396CD9BB-6113-4958-81B4-CF48E4562892}">
  <ds:schemaRefs>
    <ds:schemaRef ds:uri="http://schemas.microsoft.com/office/2006/metadata/longProperties"/>
  </ds:schemaRefs>
</ds:datastoreItem>
</file>

<file path=customXml/itemProps3.xml><?xml version="1.0" encoding="utf-8"?>
<ds:datastoreItem xmlns:ds="http://schemas.openxmlformats.org/officeDocument/2006/customXml" ds:itemID="{5C460845-9F6E-4218-880F-9E226446E5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e7ee7ca-26ca-49cc-9537-4188a29a6e2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Macintosh HD:Applications:Microsoft Office 2004:Templates:My Templates:IRC_PP_pages_white.pot</Template>
  <TotalTime>33630</TotalTime>
  <Words>2364</Words>
  <Application>Microsoft Macintosh PowerPoint</Application>
  <PresentationFormat>On-screen Show (4:3)</PresentationFormat>
  <Paragraphs>415</Paragraphs>
  <Slides>39</Slides>
  <Notes>39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39</vt:i4>
      </vt:variant>
    </vt:vector>
  </HeadingPairs>
  <TitlesOfParts>
    <vt:vector size="48" baseType="lpstr">
      <vt:lpstr>MS PGothic</vt:lpstr>
      <vt:lpstr>ヒラギノ角ゴ Pro W3</vt:lpstr>
      <vt:lpstr>Akzidenz Grotesk BE Super</vt:lpstr>
      <vt:lpstr>AkzidenzGroteskBE-Light</vt:lpstr>
      <vt:lpstr>Arial</vt:lpstr>
      <vt:lpstr>Segoe UI</vt:lpstr>
      <vt:lpstr>Times</vt:lpstr>
      <vt:lpstr>IRC_PP_pages_white</vt:lpstr>
      <vt:lpstr>IRC_PP_cover_1</vt:lpstr>
      <vt:lpstr> Safe Healing and Learning Spaces Parenting Skills Training (3 curricula combined)  Day 1   </vt:lpstr>
      <vt:lpstr>Introductions</vt:lpstr>
      <vt:lpstr>Parenting Skills Training Pre-test</vt:lpstr>
      <vt:lpstr>Co-creating rules</vt:lpstr>
      <vt:lpstr>Day 1 - Agenda</vt:lpstr>
      <vt:lpstr>Objectives of the training </vt:lpstr>
      <vt:lpstr>Process of the training </vt:lpstr>
      <vt:lpstr>Overview: SHLS Parenting Skills Intervention</vt:lpstr>
      <vt:lpstr>Implementation of parenting skills intervention</vt:lpstr>
      <vt:lpstr>Overview of parenting skills sessions</vt:lpstr>
      <vt:lpstr>Overview of parenting skills sessions</vt:lpstr>
      <vt:lpstr>In each parenting skills session look out for:</vt:lpstr>
      <vt:lpstr>Energizer: The picture game! </vt:lpstr>
      <vt:lpstr>Today’s sessions</vt:lpstr>
      <vt:lpstr>What does the research say?   </vt:lpstr>
      <vt:lpstr>PowerPoint Presentation</vt:lpstr>
      <vt:lpstr>Why is a healthy relationship between a parent and child or adolescent important?  </vt:lpstr>
      <vt:lpstr>Game: Sex or Gender?</vt:lpstr>
      <vt:lpstr>What is the difference between  sex and gender? </vt:lpstr>
      <vt:lpstr>Sex and gender   ‘Sex’ refers to the body differences between males and females.     ‘Gender’ refers to the social and cultural differences between men and women – the social status, opportunities, restrictions, activities expected within a community.</vt:lpstr>
      <vt:lpstr>PowerPoint Presentation</vt:lpstr>
      <vt:lpstr>PowerPoint Presentation</vt:lpstr>
      <vt:lpstr>Understanding parent stress </vt:lpstr>
      <vt:lpstr>Three types of stress</vt:lpstr>
      <vt:lpstr>What is stress?</vt:lpstr>
      <vt:lpstr>How does stress affect us?</vt:lpstr>
      <vt:lpstr>How does stress affect us?</vt:lpstr>
      <vt:lpstr>Think and share</vt:lpstr>
      <vt:lpstr>Think and share</vt:lpstr>
      <vt:lpstr>Coping and healing </vt:lpstr>
      <vt:lpstr>What is relaxation? </vt:lpstr>
      <vt:lpstr>What helps you relax when you are feeling stressed? </vt:lpstr>
      <vt:lpstr>Some ideas for relaxation</vt:lpstr>
      <vt:lpstr>Parenting skills video: relaxation techniques</vt:lpstr>
      <vt:lpstr>The breathing technique</vt:lpstr>
      <vt:lpstr>PowerPoint Presentation</vt:lpstr>
      <vt:lpstr>PowerPoint Presentation</vt:lpstr>
      <vt:lpstr>Debrief </vt:lpstr>
      <vt:lpstr>Thoughts about today’s session</vt:lpstr>
    </vt:vector>
  </TitlesOfParts>
  <Company>The A. J. Heschel School</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Admin</dc:creator>
  <cp:lastModifiedBy>Sandra Maignant</cp:lastModifiedBy>
  <cp:revision>670</cp:revision>
  <cp:lastPrinted>2009-12-29T15:08:35Z</cp:lastPrinted>
  <dcterms:created xsi:type="dcterms:W3CDTF">2009-12-29T15:03:30Z</dcterms:created>
  <dcterms:modified xsi:type="dcterms:W3CDTF">2020-01-24T13:27:13Z</dcterms:modified>
  <cp:category>Templates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1500.00000000000</vt:lpwstr>
  </property>
  <property fmtid="{D5CDD505-2E9C-101B-9397-08002B2CF9AE}" pid="3" name="Topic Page">
    <vt:lpwstr>Publication Templates</vt:lpwstr>
  </property>
  <property fmtid="{D5CDD505-2E9C-101B-9397-08002B2CF9AE}" pid="4" name="RescueNet Topic Page">
    <vt:lpwstr>91</vt:lpwstr>
  </property>
  <property fmtid="{D5CDD505-2E9C-101B-9397-08002B2CF9AE}" pid="5" name="DocumentTypeLookup">
    <vt:lpwstr>6</vt:lpwstr>
  </property>
  <property fmtid="{D5CDD505-2E9C-101B-9397-08002B2CF9AE}" pid="6" name="GeographicCoverageLookup">
    <vt:lpwstr>254</vt:lpwstr>
  </property>
  <property fmtid="{D5CDD505-2E9C-101B-9397-08002B2CF9AE}" pid="7" name="TopicPageLookup">
    <vt:lpwstr>436;#Administration.Information Technology.Helpdesk.Software Help.Microsoft PowerPoint;#501;#Administration.External Relations.Branding &amp; Templates</vt:lpwstr>
  </property>
  <property fmtid="{D5CDD505-2E9C-101B-9397-08002B2CF9AE}" pid="8" name="WorkspaceLookup">
    <vt:lpwstr/>
  </property>
  <property fmtid="{D5CDD505-2E9C-101B-9397-08002B2CF9AE}" pid="9" name="RescueNetCategory">
    <vt:lpwstr>Templates</vt:lpwstr>
  </property>
  <property fmtid="{D5CDD505-2E9C-101B-9397-08002B2CF9AE}" pid="10" name="LanguageLookup">
    <vt:lpwstr>9</vt:lpwstr>
  </property>
  <property fmtid="{D5CDD505-2E9C-101B-9397-08002B2CF9AE}" pid="11" name="DocumentDescription">
    <vt:lpwstr>PowerPoint template, including IRC graphics and suggestions for page formats.</vt:lpwstr>
  </property>
  <property fmtid="{D5CDD505-2E9C-101B-9397-08002B2CF9AE}" pid="12" name="CopyrightInfo">
    <vt:lpwstr/>
  </property>
  <property fmtid="{D5CDD505-2E9C-101B-9397-08002B2CF9AE}" pid="13" name="DepartmentLookup">
    <vt:lpwstr>18</vt:lpwstr>
  </property>
  <property fmtid="{D5CDD505-2E9C-101B-9397-08002B2CF9AE}" pid="14" name="ContentType">
    <vt:lpwstr>RescueNet Document</vt:lpwstr>
  </property>
  <property fmtid="{D5CDD505-2E9C-101B-9397-08002B2CF9AE}" pid="15" name="Subgroup">
    <vt:lpwstr/>
  </property>
  <property fmtid="{D5CDD505-2E9C-101B-9397-08002B2CF9AE}" pid="16" name="Organization">
    <vt:lpwstr/>
  </property>
  <property fmtid="{D5CDD505-2E9C-101B-9397-08002B2CF9AE}" pid="17" name="Date Published">
    <vt:lpwstr>1999-11-29T20:00:00Z</vt:lpwstr>
  </property>
</Properties>
</file>